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2599988" cy="178196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CDD1366-7852-1312-B2A7-629F09E9EFD4}" name="Michele Longhurst" initials="ML" userId="Michele Longhurst"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BF35"/>
    <a:srgbClr val="3B5B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228"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4999" y="2916325"/>
            <a:ext cx="10709990" cy="6203891"/>
          </a:xfrm>
        </p:spPr>
        <p:txBody>
          <a:bodyPr anchor="b"/>
          <a:lstStyle>
            <a:lvl1pPr algn="ctr">
              <a:defRPr sz="8268"/>
            </a:lvl1pPr>
          </a:lstStyle>
          <a:p>
            <a:r>
              <a:rPr lang="en-US"/>
              <a:t>Click to edit Master title style</a:t>
            </a:r>
            <a:endParaRPr lang="en-US" dirty="0"/>
          </a:p>
        </p:txBody>
      </p:sp>
      <p:sp>
        <p:nvSpPr>
          <p:cNvPr id="3" name="Subtitle 2"/>
          <p:cNvSpPr>
            <a:spLocks noGrp="1"/>
          </p:cNvSpPr>
          <p:nvPr>
            <p:ph type="subTitle" idx="1"/>
          </p:nvPr>
        </p:nvSpPr>
        <p:spPr>
          <a:xfrm>
            <a:off x="1574999" y="9359463"/>
            <a:ext cx="9449991" cy="4302298"/>
          </a:xfrm>
        </p:spPr>
        <p:txBody>
          <a:bodyPr/>
          <a:lstStyle>
            <a:lvl1pPr marL="0" indent="0" algn="ctr">
              <a:buNone/>
              <a:defRPr sz="3307"/>
            </a:lvl1pPr>
            <a:lvl2pPr marL="630022" indent="0" algn="ctr">
              <a:buNone/>
              <a:defRPr sz="2756"/>
            </a:lvl2pPr>
            <a:lvl3pPr marL="1260043" indent="0" algn="ctr">
              <a:buNone/>
              <a:defRPr sz="2480"/>
            </a:lvl3pPr>
            <a:lvl4pPr marL="1890065" indent="0" algn="ctr">
              <a:buNone/>
              <a:defRPr sz="2205"/>
            </a:lvl4pPr>
            <a:lvl5pPr marL="2520086" indent="0" algn="ctr">
              <a:buNone/>
              <a:defRPr sz="2205"/>
            </a:lvl5pPr>
            <a:lvl6pPr marL="3150108" indent="0" algn="ctr">
              <a:buNone/>
              <a:defRPr sz="2205"/>
            </a:lvl6pPr>
            <a:lvl7pPr marL="3780130" indent="0" algn="ctr">
              <a:buNone/>
              <a:defRPr sz="2205"/>
            </a:lvl7pPr>
            <a:lvl8pPr marL="4410151" indent="0" algn="ctr">
              <a:buNone/>
              <a:defRPr sz="2205"/>
            </a:lvl8pPr>
            <a:lvl9pPr marL="5040173" indent="0" algn="ctr">
              <a:buNone/>
              <a:defRPr sz="220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EAA857-DE82-4EB3-BEA1-FAE8D09E5807}" type="datetimeFigureOut">
              <a:rPr lang="en-GB" smtClean="0"/>
              <a:t>15/02/2022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139620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AA857-DE82-4EB3-BEA1-FAE8D09E5807}" type="datetimeFigureOut">
              <a:rPr lang="en-GB" smtClean="0"/>
              <a:t>15/02/2022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152424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867" y="948733"/>
            <a:ext cx="2716872" cy="15101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6250" y="948733"/>
            <a:ext cx="7993117" cy="1510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AA857-DE82-4EB3-BEA1-FAE8D09E5807}" type="datetimeFigureOut">
              <a:rPr lang="en-GB" smtClean="0"/>
              <a:t>15/02/2022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380202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AA857-DE82-4EB3-BEA1-FAE8D09E5807}" type="datetimeFigureOut">
              <a:rPr lang="en-GB" smtClean="0"/>
              <a:t>15/02/2022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42109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9687" y="4442552"/>
            <a:ext cx="10867490" cy="7412494"/>
          </a:xfrm>
        </p:spPr>
        <p:txBody>
          <a:bodyPr anchor="b"/>
          <a:lstStyle>
            <a:lvl1pPr>
              <a:defRPr sz="8268"/>
            </a:lvl1pPr>
          </a:lstStyle>
          <a:p>
            <a:r>
              <a:rPr lang="en-US"/>
              <a:t>Click to edit Master title style</a:t>
            </a:r>
            <a:endParaRPr lang="en-US" dirty="0"/>
          </a:p>
        </p:txBody>
      </p:sp>
      <p:sp>
        <p:nvSpPr>
          <p:cNvPr id="3" name="Text Placeholder 2"/>
          <p:cNvSpPr>
            <a:spLocks noGrp="1"/>
          </p:cNvSpPr>
          <p:nvPr>
            <p:ph type="body" idx="1"/>
          </p:nvPr>
        </p:nvSpPr>
        <p:spPr>
          <a:xfrm>
            <a:off x="859687" y="11925172"/>
            <a:ext cx="10867490" cy="3898055"/>
          </a:xfrm>
        </p:spPr>
        <p:txBody>
          <a:bodyPr/>
          <a:lstStyle>
            <a:lvl1pPr marL="0" indent="0">
              <a:buNone/>
              <a:defRPr sz="3307">
                <a:solidFill>
                  <a:schemeClr val="tx1"/>
                </a:solidFill>
              </a:defRPr>
            </a:lvl1pPr>
            <a:lvl2pPr marL="630022" indent="0">
              <a:buNone/>
              <a:defRPr sz="2756">
                <a:solidFill>
                  <a:schemeClr val="tx1">
                    <a:tint val="75000"/>
                  </a:schemeClr>
                </a:solidFill>
              </a:defRPr>
            </a:lvl2pPr>
            <a:lvl3pPr marL="1260043" indent="0">
              <a:buNone/>
              <a:defRPr sz="2480">
                <a:solidFill>
                  <a:schemeClr val="tx1">
                    <a:tint val="75000"/>
                  </a:schemeClr>
                </a:solidFill>
              </a:defRPr>
            </a:lvl3pPr>
            <a:lvl4pPr marL="1890065" indent="0">
              <a:buNone/>
              <a:defRPr sz="2205">
                <a:solidFill>
                  <a:schemeClr val="tx1">
                    <a:tint val="75000"/>
                  </a:schemeClr>
                </a:solidFill>
              </a:defRPr>
            </a:lvl4pPr>
            <a:lvl5pPr marL="2520086" indent="0">
              <a:buNone/>
              <a:defRPr sz="2205">
                <a:solidFill>
                  <a:schemeClr val="tx1">
                    <a:tint val="75000"/>
                  </a:schemeClr>
                </a:solidFill>
              </a:defRPr>
            </a:lvl5pPr>
            <a:lvl6pPr marL="3150108" indent="0">
              <a:buNone/>
              <a:defRPr sz="2205">
                <a:solidFill>
                  <a:schemeClr val="tx1">
                    <a:tint val="75000"/>
                  </a:schemeClr>
                </a:solidFill>
              </a:defRPr>
            </a:lvl6pPr>
            <a:lvl7pPr marL="3780130" indent="0">
              <a:buNone/>
              <a:defRPr sz="2205">
                <a:solidFill>
                  <a:schemeClr val="tx1">
                    <a:tint val="75000"/>
                  </a:schemeClr>
                </a:solidFill>
              </a:defRPr>
            </a:lvl7pPr>
            <a:lvl8pPr marL="4410151" indent="0">
              <a:buNone/>
              <a:defRPr sz="2205">
                <a:solidFill>
                  <a:schemeClr val="tx1">
                    <a:tint val="75000"/>
                  </a:schemeClr>
                </a:solidFill>
              </a:defRPr>
            </a:lvl8pPr>
            <a:lvl9pPr marL="5040173" indent="0">
              <a:buNone/>
              <a:defRPr sz="220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EAA857-DE82-4EB3-BEA1-FAE8D09E5807}" type="datetimeFigureOut">
              <a:rPr lang="en-GB" smtClean="0"/>
              <a:t>15/02/2022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199121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249" y="4743667"/>
            <a:ext cx="5354995" cy="113064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8744" y="4743667"/>
            <a:ext cx="5354995" cy="113064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EAA857-DE82-4EB3-BEA1-FAE8D09E5807}" type="datetimeFigureOut">
              <a:rPr lang="en-GB" smtClean="0"/>
              <a:t>15/02/2022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225417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7890" y="948737"/>
            <a:ext cx="10867490" cy="34443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867892" y="4368300"/>
            <a:ext cx="5330385" cy="2140836"/>
          </a:xfrm>
        </p:spPr>
        <p:txBody>
          <a:bodyPr anchor="b"/>
          <a:lstStyle>
            <a:lvl1pPr marL="0" indent="0">
              <a:buNone/>
              <a:defRPr sz="3307" b="1"/>
            </a:lvl1pPr>
            <a:lvl2pPr marL="630022" indent="0">
              <a:buNone/>
              <a:defRPr sz="2756" b="1"/>
            </a:lvl2pPr>
            <a:lvl3pPr marL="1260043" indent="0">
              <a:buNone/>
              <a:defRPr sz="2480" b="1"/>
            </a:lvl3pPr>
            <a:lvl4pPr marL="1890065" indent="0">
              <a:buNone/>
              <a:defRPr sz="2205" b="1"/>
            </a:lvl4pPr>
            <a:lvl5pPr marL="2520086" indent="0">
              <a:buNone/>
              <a:defRPr sz="2205" b="1"/>
            </a:lvl5pPr>
            <a:lvl6pPr marL="3150108" indent="0">
              <a:buNone/>
              <a:defRPr sz="2205" b="1"/>
            </a:lvl6pPr>
            <a:lvl7pPr marL="3780130" indent="0">
              <a:buNone/>
              <a:defRPr sz="2205" b="1"/>
            </a:lvl7pPr>
            <a:lvl8pPr marL="4410151" indent="0">
              <a:buNone/>
              <a:defRPr sz="2205" b="1"/>
            </a:lvl8pPr>
            <a:lvl9pPr marL="5040173" indent="0">
              <a:buNone/>
              <a:defRPr sz="2205" b="1"/>
            </a:lvl9pPr>
          </a:lstStyle>
          <a:p>
            <a:pPr lvl="0"/>
            <a:r>
              <a:rPr lang="en-US"/>
              <a:t>Click to edit Master text styles</a:t>
            </a:r>
          </a:p>
        </p:txBody>
      </p:sp>
      <p:sp>
        <p:nvSpPr>
          <p:cNvPr id="4" name="Content Placeholder 3"/>
          <p:cNvSpPr>
            <a:spLocks noGrp="1"/>
          </p:cNvSpPr>
          <p:nvPr>
            <p:ph sz="half" idx="2"/>
          </p:nvPr>
        </p:nvSpPr>
        <p:spPr>
          <a:xfrm>
            <a:off x="867892" y="6509136"/>
            <a:ext cx="5330385" cy="95739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8745" y="4368300"/>
            <a:ext cx="5356636" cy="2140836"/>
          </a:xfrm>
        </p:spPr>
        <p:txBody>
          <a:bodyPr anchor="b"/>
          <a:lstStyle>
            <a:lvl1pPr marL="0" indent="0">
              <a:buNone/>
              <a:defRPr sz="3307" b="1"/>
            </a:lvl1pPr>
            <a:lvl2pPr marL="630022" indent="0">
              <a:buNone/>
              <a:defRPr sz="2756" b="1"/>
            </a:lvl2pPr>
            <a:lvl3pPr marL="1260043" indent="0">
              <a:buNone/>
              <a:defRPr sz="2480" b="1"/>
            </a:lvl3pPr>
            <a:lvl4pPr marL="1890065" indent="0">
              <a:buNone/>
              <a:defRPr sz="2205" b="1"/>
            </a:lvl4pPr>
            <a:lvl5pPr marL="2520086" indent="0">
              <a:buNone/>
              <a:defRPr sz="2205" b="1"/>
            </a:lvl5pPr>
            <a:lvl6pPr marL="3150108" indent="0">
              <a:buNone/>
              <a:defRPr sz="2205" b="1"/>
            </a:lvl6pPr>
            <a:lvl7pPr marL="3780130" indent="0">
              <a:buNone/>
              <a:defRPr sz="2205" b="1"/>
            </a:lvl7pPr>
            <a:lvl8pPr marL="4410151" indent="0">
              <a:buNone/>
              <a:defRPr sz="2205" b="1"/>
            </a:lvl8pPr>
            <a:lvl9pPr marL="5040173" indent="0">
              <a:buNone/>
              <a:defRPr sz="2205" b="1"/>
            </a:lvl9pPr>
          </a:lstStyle>
          <a:p>
            <a:pPr lvl="0"/>
            <a:r>
              <a:rPr lang="en-US"/>
              <a:t>Click to edit Master text styles</a:t>
            </a:r>
          </a:p>
        </p:txBody>
      </p:sp>
      <p:sp>
        <p:nvSpPr>
          <p:cNvPr id="6" name="Content Placeholder 5"/>
          <p:cNvSpPr>
            <a:spLocks noGrp="1"/>
          </p:cNvSpPr>
          <p:nvPr>
            <p:ph sz="quarter" idx="4"/>
          </p:nvPr>
        </p:nvSpPr>
        <p:spPr>
          <a:xfrm>
            <a:off x="6378745" y="6509136"/>
            <a:ext cx="5356636" cy="95739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EAA857-DE82-4EB3-BEA1-FAE8D09E5807}" type="datetimeFigureOut">
              <a:rPr lang="en-GB" smtClean="0"/>
              <a:t>15/02/2022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121075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EAA857-DE82-4EB3-BEA1-FAE8D09E5807}" type="datetimeFigureOut">
              <a:rPr lang="en-GB" smtClean="0"/>
              <a:t>15/02/2022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7681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AA857-DE82-4EB3-BEA1-FAE8D09E5807}" type="datetimeFigureOut">
              <a:rPr lang="en-GB" smtClean="0"/>
              <a:t>15/02/2022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283630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890" y="1187979"/>
            <a:ext cx="4063824" cy="4157927"/>
          </a:xfrm>
        </p:spPr>
        <p:txBody>
          <a:bodyPr anchor="b"/>
          <a:lstStyle>
            <a:lvl1pPr>
              <a:defRPr sz="4410"/>
            </a:lvl1pPr>
          </a:lstStyle>
          <a:p>
            <a:r>
              <a:rPr lang="en-US"/>
              <a:t>Click to edit Master title style</a:t>
            </a:r>
            <a:endParaRPr lang="en-US" dirty="0"/>
          </a:p>
        </p:txBody>
      </p:sp>
      <p:sp>
        <p:nvSpPr>
          <p:cNvPr id="3" name="Content Placeholder 2"/>
          <p:cNvSpPr>
            <a:spLocks noGrp="1"/>
          </p:cNvSpPr>
          <p:nvPr>
            <p:ph idx="1"/>
          </p:nvPr>
        </p:nvSpPr>
        <p:spPr>
          <a:xfrm>
            <a:off x="5356636" y="2565709"/>
            <a:ext cx="6378744" cy="12663528"/>
          </a:xfrm>
        </p:spPr>
        <p:txBody>
          <a:bodyPr/>
          <a:lstStyle>
            <a:lvl1pPr>
              <a:defRPr sz="4410"/>
            </a:lvl1pPr>
            <a:lvl2pPr>
              <a:defRPr sz="3858"/>
            </a:lvl2pPr>
            <a:lvl3pPr>
              <a:defRPr sz="3307"/>
            </a:lvl3pPr>
            <a:lvl4pPr>
              <a:defRPr sz="2756"/>
            </a:lvl4pPr>
            <a:lvl5pPr>
              <a:defRPr sz="2756"/>
            </a:lvl5pPr>
            <a:lvl6pPr>
              <a:defRPr sz="2756"/>
            </a:lvl6pPr>
            <a:lvl7pPr>
              <a:defRPr sz="2756"/>
            </a:lvl7pPr>
            <a:lvl8pPr>
              <a:defRPr sz="2756"/>
            </a:lvl8pPr>
            <a:lvl9pPr>
              <a:defRPr sz="275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7890" y="5345906"/>
            <a:ext cx="4063824" cy="9903953"/>
          </a:xfrm>
        </p:spPr>
        <p:txBody>
          <a:bodyPr/>
          <a:lstStyle>
            <a:lvl1pPr marL="0" indent="0">
              <a:buNone/>
              <a:defRPr sz="2205"/>
            </a:lvl1pPr>
            <a:lvl2pPr marL="630022" indent="0">
              <a:buNone/>
              <a:defRPr sz="1929"/>
            </a:lvl2pPr>
            <a:lvl3pPr marL="1260043" indent="0">
              <a:buNone/>
              <a:defRPr sz="1654"/>
            </a:lvl3pPr>
            <a:lvl4pPr marL="1890065" indent="0">
              <a:buNone/>
              <a:defRPr sz="1378"/>
            </a:lvl4pPr>
            <a:lvl5pPr marL="2520086" indent="0">
              <a:buNone/>
              <a:defRPr sz="1378"/>
            </a:lvl5pPr>
            <a:lvl6pPr marL="3150108" indent="0">
              <a:buNone/>
              <a:defRPr sz="1378"/>
            </a:lvl6pPr>
            <a:lvl7pPr marL="3780130" indent="0">
              <a:buNone/>
              <a:defRPr sz="1378"/>
            </a:lvl7pPr>
            <a:lvl8pPr marL="4410151" indent="0">
              <a:buNone/>
              <a:defRPr sz="1378"/>
            </a:lvl8pPr>
            <a:lvl9pPr marL="5040173" indent="0">
              <a:buNone/>
              <a:defRPr sz="1378"/>
            </a:lvl9pPr>
          </a:lstStyle>
          <a:p>
            <a:pPr lvl="0"/>
            <a:r>
              <a:rPr lang="en-US"/>
              <a:t>Click to edit Master text styles</a:t>
            </a:r>
          </a:p>
        </p:txBody>
      </p:sp>
      <p:sp>
        <p:nvSpPr>
          <p:cNvPr id="5" name="Date Placeholder 4"/>
          <p:cNvSpPr>
            <a:spLocks noGrp="1"/>
          </p:cNvSpPr>
          <p:nvPr>
            <p:ph type="dt" sz="half" idx="10"/>
          </p:nvPr>
        </p:nvSpPr>
        <p:spPr/>
        <p:txBody>
          <a:bodyPr/>
          <a:lstStyle/>
          <a:p>
            <a:fld id="{4BEAA857-DE82-4EB3-BEA1-FAE8D09E5807}" type="datetimeFigureOut">
              <a:rPr lang="en-GB" smtClean="0"/>
              <a:t>15/02/2022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353994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890" y="1187979"/>
            <a:ext cx="4063824" cy="4157927"/>
          </a:xfrm>
        </p:spPr>
        <p:txBody>
          <a:bodyPr anchor="b"/>
          <a:lstStyle>
            <a:lvl1pPr>
              <a:defRPr sz="441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6636" y="2565709"/>
            <a:ext cx="6378744" cy="12663528"/>
          </a:xfrm>
        </p:spPr>
        <p:txBody>
          <a:bodyPr anchor="t"/>
          <a:lstStyle>
            <a:lvl1pPr marL="0" indent="0">
              <a:buNone/>
              <a:defRPr sz="4410"/>
            </a:lvl1pPr>
            <a:lvl2pPr marL="630022" indent="0">
              <a:buNone/>
              <a:defRPr sz="3858"/>
            </a:lvl2pPr>
            <a:lvl3pPr marL="1260043" indent="0">
              <a:buNone/>
              <a:defRPr sz="3307"/>
            </a:lvl3pPr>
            <a:lvl4pPr marL="1890065" indent="0">
              <a:buNone/>
              <a:defRPr sz="2756"/>
            </a:lvl4pPr>
            <a:lvl5pPr marL="2520086" indent="0">
              <a:buNone/>
              <a:defRPr sz="2756"/>
            </a:lvl5pPr>
            <a:lvl6pPr marL="3150108" indent="0">
              <a:buNone/>
              <a:defRPr sz="2756"/>
            </a:lvl6pPr>
            <a:lvl7pPr marL="3780130" indent="0">
              <a:buNone/>
              <a:defRPr sz="2756"/>
            </a:lvl7pPr>
            <a:lvl8pPr marL="4410151" indent="0">
              <a:buNone/>
              <a:defRPr sz="2756"/>
            </a:lvl8pPr>
            <a:lvl9pPr marL="5040173" indent="0">
              <a:buNone/>
              <a:defRPr sz="2756"/>
            </a:lvl9pPr>
          </a:lstStyle>
          <a:p>
            <a:r>
              <a:rPr lang="en-US"/>
              <a:t>Click icon to add picture</a:t>
            </a:r>
            <a:endParaRPr lang="en-US" dirty="0"/>
          </a:p>
        </p:txBody>
      </p:sp>
      <p:sp>
        <p:nvSpPr>
          <p:cNvPr id="4" name="Text Placeholder 3"/>
          <p:cNvSpPr>
            <a:spLocks noGrp="1"/>
          </p:cNvSpPr>
          <p:nvPr>
            <p:ph type="body" sz="half" idx="2"/>
          </p:nvPr>
        </p:nvSpPr>
        <p:spPr>
          <a:xfrm>
            <a:off x="867890" y="5345906"/>
            <a:ext cx="4063824" cy="9903953"/>
          </a:xfrm>
        </p:spPr>
        <p:txBody>
          <a:bodyPr/>
          <a:lstStyle>
            <a:lvl1pPr marL="0" indent="0">
              <a:buNone/>
              <a:defRPr sz="2205"/>
            </a:lvl1pPr>
            <a:lvl2pPr marL="630022" indent="0">
              <a:buNone/>
              <a:defRPr sz="1929"/>
            </a:lvl2pPr>
            <a:lvl3pPr marL="1260043" indent="0">
              <a:buNone/>
              <a:defRPr sz="1654"/>
            </a:lvl3pPr>
            <a:lvl4pPr marL="1890065" indent="0">
              <a:buNone/>
              <a:defRPr sz="1378"/>
            </a:lvl4pPr>
            <a:lvl5pPr marL="2520086" indent="0">
              <a:buNone/>
              <a:defRPr sz="1378"/>
            </a:lvl5pPr>
            <a:lvl6pPr marL="3150108" indent="0">
              <a:buNone/>
              <a:defRPr sz="1378"/>
            </a:lvl6pPr>
            <a:lvl7pPr marL="3780130" indent="0">
              <a:buNone/>
              <a:defRPr sz="1378"/>
            </a:lvl7pPr>
            <a:lvl8pPr marL="4410151" indent="0">
              <a:buNone/>
              <a:defRPr sz="1378"/>
            </a:lvl8pPr>
            <a:lvl9pPr marL="5040173" indent="0">
              <a:buNone/>
              <a:defRPr sz="1378"/>
            </a:lvl9pPr>
          </a:lstStyle>
          <a:p>
            <a:pPr lvl="0"/>
            <a:r>
              <a:rPr lang="en-US"/>
              <a:t>Click to edit Master text styles</a:t>
            </a:r>
          </a:p>
        </p:txBody>
      </p:sp>
      <p:sp>
        <p:nvSpPr>
          <p:cNvPr id="5" name="Date Placeholder 4"/>
          <p:cNvSpPr>
            <a:spLocks noGrp="1"/>
          </p:cNvSpPr>
          <p:nvPr>
            <p:ph type="dt" sz="half" idx="10"/>
          </p:nvPr>
        </p:nvSpPr>
        <p:spPr/>
        <p:txBody>
          <a:bodyPr/>
          <a:lstStyle/>
          <a:p>
            <a:fld id="{4BEAA857-DE82-4EB3-BEA1-FAE8D09E5807}" type="datetimeFigureOut">
              <a:rPr lang="en-GB" smtClean="0"/>
              <a:t>15/02/2022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4D19D-805C-466B-A32C-FF6F7F0DF1D8}" type="slidenum">
              <a:rPr lang="en-GB" smtClean="0"/>
              <a:t>‹#›</a:t>
            </a:fld>
            <a:endParaRPr lang="en-GB"/>
          </a:p>
        </p:txBody>
      </p:sp>
    </p:spTree>
    <p:extLst>
      <p:ext uri="{BB962C8B-B14F-4D97-AF65-F5344CB8AC3E}">
        <p14:creationId xmlns:p14="http://schemas.microsoft.com/office/powerpoint/2010/main" val="411493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6249" y="948737"/>
            <a:ext cx="10867490" cy="34443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66249" y="4743667"/>
            <a:ext cx="10867490" cy="113064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66249" y="16516215"/>
            <a:ext cx="2834997" cy="948733"/>
          </a:xfrm>
          <a:prstGeom prst="rect">
            <a:avLst/>
          </a:prstGeom>
        </p:spPr>
        <p:txBody>
          <a:bodyPr vert="horz" lIns="91440" tIns="45720" rIns="91440" bIns="45720" rtlCol="0" anchor="ctr"/>
          <a:lstStyle>
            <a:lvl1pPr algn="l">
              <a:defRPr sz="1654">
                <a:solidFill>
                  <a:schemeClr val="tx1">
                    <a:tint val="75000"/>
                  </a:schemeClr>
                </a:solidFill>
              </a:defRPr>
            </a:lvl1pPr>
          </a:lstStyle>
          <a:p>
            <a:fld id="{4BEAA857-DE82-4EB3-BEA1-FAE8D09E5807}" type="datetimeFigureOut">
              <a:rPr lang="en-GB" smtClean="0"/>
              <a:t>15/02/2022</a:t>
            </a:fld>
            <a:endParaRPr lang="en-GB"/>
          </a:p>
        </p:txBody>
      </p:sp>
      <p:sp>
        <p:nvSpPr>
          <p:cNvPr id="5" name="Footer Placeholder 4"/>
          <p:cNvSpPr>
            <a:spLocks noGrp="1"/>
          </p:cNvSpPr>
          <p:nvPr>
            <p:ph type="ftr" sz="quarter" idx="3"/>
          </p:nvPr>
        </p:nvSpPr>
        <p:spPr>
          <a:xfrm>
            <a:off x="4173746" y="16516215"/>
            <a:ext cx="4252496" cy="948733"/>
          </a:xfrm>
          <a:prstGeom prst="rect">
            <a:avLst/>
          </a:prstGeom>
        </p:spPr>
        <p:txBody>
          <a:bodyPr vert="horz" lIns="91440" tIns="45720" rIns="91440" bIns="45720" rtlCol="0" anchor="ctr"/>
          <a:lstStyle>
            <a:lvl1pPr algn="ctr">
              <a:defRPr sz="1654">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898742" y="16516215"/>
            <a:ext cx="2834997" cy="948733"/>
          </a:xfrm>
          <a:prstGeom prst="rect">
            <a:avLst/>
          </a:prstGeom>
        </p:spPr>
        <p:txBody>
          <a:bodyPr vert="horz" lIns="91440" tIns="45720" rIns="91440" bIns="45720" rtlCol="0" anchor="ctr"/>
          <a:lstStyle>
            <a:lvl1pPr algn="r">
              <a:defRPr sz="1654">
                <a:solidFill>
                  <a:schemeClr val="tx1">
                    <a:tint val="75000"/>
                  </a:schemeClr>
                </a:solidFill>
              </a:defRPr>
            </a:lvl1pPr>
          </a:lstStyle>
          <a:p>
            <a:fld id="{AE34D19D-805C-466B-A32C-FF6F7F0DF1D8}" type="slidenum">
              <a:rPr lang="en-GB" smtClean="0"/>
              <a:t>‹#›</a:t>
            </a:fld>
            <a:endParaRPr lang="en-GB"/>
          </a:p>
        </p:txBody>
      </p:sp>
    </p:spTree>
    <p:extLst>
      <p:ext uri="{BB962C8B-B14F-4D97-AF65-F5344CB8AC3E}">
        <p14:creationId xmlns:p14="http://schemas.microsoft.com/office/powerpoint/2010/main" val="5234189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60043" rtl="0" eaLnBrk="1" latinLnBrk="0" hangingPunct="1">
        <a:lnSpc>
          <a:spcPct val="90000"/>
        </a:lnSpc>
        <a:spcBef>
          <a:spcPct val="0"/>
        </a:spcBef>
        <a:buNone/>
        <a:defRPr sz="6063" kern="1200">
          <a:solidFill>
            <a:schemeClr val="tx1"/>
          </a:solidFill>
          <a:latin typeface="+mj-lt"/>
          <a:ea typeface="+mj-ea"/>
          <a:cs typeface="+mj-cs"/>
        </a:defRPr>
      </a:lvl1pPr>
    </p:titleStyle>
    <p:bodyStyle>
      <a:lvl1pPr marL="315011" indent="-315011" algn="l" defTabSz="1260043" rtl="0" eaLnBrk="1" latinLnBrk="0" hangingPunct="1">
        <a:lnSpc>
          <a:spcPct val="90000"/>
        </a:lnSpc>
        <a:spcBef>
          <a:spcPts val="1378"/>
        </a:spcBef>
        <a:buFont typeface="Arial" panose="020B0604020202020204" pitchFamily="34" charset="0"/>
        <a:buChar char="•"/>
        <a:defRPr sz="3858" kern="1200">
          <a:solidFill>
            <a:schemeClr val="tx1"/>
          </a:solidFill>
          <a:latin typeface="+mn-lt"/>
          <a:ea typeface="+mn-ea"/>
          <a:cs typeface="+mn-cs"/>
        </a:defRPr>
      </a:lvl1pPr>
      <a:lvl2pPr marL="945032" indent="-315011" algn="l" defTabSz="1260043" rtl="0" eaLnBrk="1" latinLnBrk="0" hangingPunct="1">
        <a:lnSpc>
          <a:spcPct val="90000"/>
        </a:lnSpc>
        <a:spcBef>
          <a:spcPts val="689"/>
        </a:spcBef>
        <a:buFont typeface="Arial" panose="020B0604020202020204" pitchFamily="34" charset="0"/>
        <a:buChar char="•"/>
        <a:defRPr sz="3307" kern="1200">
          <a:solidFill>
            <a:schemeClr val="tx1"/>
          </a:solidFill>
          <a:latin typeface="+mn-lt"/>
          <a:ea typeface="+mn-ea"/>
          <a:cs typeface="+mn-cs"/>
        </a:defRPr>
      </a:lvl2pPr>
      <a:lvl3pPr marL="1575054" indent="-315011" algn="l" defTabSz="1260043" rtl="0" eaLnBrk="1" latinLnBrk="0" hangingPunct="1">
        <a:lnSpc>
          <a:spcPct val="90000"/>
        </a:lnSpc>
        <a:spcBef>
          <a:spcPts val="689"/>
        </a:spcBef>
        <a:buFont typeface="Arial" panose="020B0604020202020204" pitchFamily="34" charset="0"/>
        <a:buChar char="•"/>
        <a:defRPr sz="2756" kern="1200">
          <a:solidFill>
            <a:schemeClr val="tx1"/>
          </a:solidFill>
          <a:latin typeface="+mn-lt"/>
          <a:ea typeface="+mn-ea"/>
          <a:cs typeface="+mn-cs"/>
        </a:defRPr>
      </a:lvl3pPr>
      <a:lvl4pPr marL="2205076"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4pPr>
      <a:lvl5pPr marL="2835097"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5pPr>
      <a:lvl6pPr marL="3465119"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6pPr>
      <a:lvl7pPr marL="4095140"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7pPr>
      <a:lvl8pPr marL="4725162"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8pPr>
      <a:lvl9pPr marL="5355184" indent="-315011" algn="l" defTabSz="1260043" rtl="0" eaLnBrk="1" latinLnBrk="0" hangingPunct="1">
        <a:lnSpc>
          <a:spcPct val="90000"/>
        </a:lnSpc>
        <a:spcBef>
          <a:spcPts val="689"/>
        </a:spcBef>
        <a:buFont typeface="Arial" panose="020B0604020202020204" pitchFamily="34" charset="0"/>
        <a:buChar char="•"/>
        <a:defRPr sz="2480" kern="1200">
          <a:solidFill>
            <a:schemeClr val="tx1"/>
          </a:solidFill>
          <a:latin typeface="+mn-lt"/>
          <a:ea typeface="+mn-ea"/>
          <a:cs typeface="+mn-cs"/>
        </a:defRPr>
      </a:lvl9pPr>
    </p:bodyStyle>
    <p:otherStyle>
      <a:defPPr>
        <a:defRPr lang="en-US"/>
      </a:defPPr>
      <a:lvl1pPr marL="0" algn="l" defTabSz="1260043" rtl="0" eaLnBrk="1" latinLnBrk="0" hangingPunct="1">
        <a:defRPr sz="2480" kern="1200">
          <a:solidFill>
            <a:schemeClr val="tx1"/>
          </a:solidFill>
          <a:latin typeface="+mn-lt"/>
          <a:ea typeface="+mn-ea"/>
          <a:cs typeface="+mn-cs"/>
        </a:defRPr>
      </a:lvl1pPr>
      <a:lvl2pPr marL="630022" algn="l" defTabSz="1260043" rtl="0" eaLnBrk="1" latinLnBrk="0" hangingPunct="1">
        <a:defRPr sz="2480" kern="1200">
          <a:solidFill>
            <a:schemeClr val="tx1"/>
          </a:solidFill>
          <a:latin typeface="+mn-lt"/>
          <a:ea typeface="+mn-ea"/>
          <a:cs typeface="+mn-cs"/>
        </a:defRPr>
      </a:lvl2pPr>
      <a:lvl3pPr marL="1260043" algn="l" defTabSz="1260043" rtl="0" eaLnBrk="1" latinLnBrk="0" hangingPunct="1">
        <a:defRPr sz="2480" kern="1200">
          <a:solidFill>
            <a:schemeClr val="tx1"/>
          </a:solidFill>
          <a:latin typeface="+mn-lt"/>
          <a:ea typeface="+mn-ea"/>
          <a:cs typeface="+mn-cs"/>
        </a:defRPr>
      </a:lvl3pPr>
      <a:lvl4pPr marL="1890065" algn="l" defTabSz="1260043" rtl="0" eaLnBrk="1" latinLnBrk="0" hangingPunct="1">
        <a:defRPr sz="2480" kern="1200">
          <a:solidFill>
            <a:schemeClr val="tx1"/>
          </a:solidFill>
          <a:latin typeface="+mn-lt"/>
          <a:ea typeface="+mn-ea"/>
          <a:cs typeface="+mn-cs"/>
        </a:defRPr>
      </a:lvl4pPr>
      <a:lvl5pPr marL="2520086" algn="l" defTabSz="1260043" rtl="0" eaLnBrk="1" latinLnBrk="0" hangingPunct="1">
        <a:defRPr sz="2480" kern="1200">
          <a:solidFill>
            <a:schemeClr val="tx1"/>
          </a:solidFill>
          <a:latin typeface="+mn-lt"/>
          <a:ea typeface="+mn-ea"/>
          <a:cs typeface="+mn-cs"/>
        </a:defRPr>
      </a:lvl5pPr>
      <a:lvl6pPr marL="3150108" algn="l" defTabSz="1260043" rtl="0" eaLnBrk="1" latinLnBrk="0" hangingPunct="1">
        <a:defRPr sz="2480" kern="1200">
          <a:solidFill>
            <a:schemeClr val="tx1"/>
          </a:solidFill>
          <a:latin typeface="+mn-lt"/>
          <a:ea typeface="+mn-ea"/>
          <a:cs typeface="+mn-cs"/>
        </a:defRPr>
      </a:lvl6pPr>
      <a:lvl7pPr marL="3780130" algn="l" defTabSz="1260043" rtl="0" eaLnBrk="1" latinLnBrk="0" hangingPunct="1">
        <a:defRPr sz="2480" kern="1200">
          <a:solidFill>
            <a:schemeClr val="tx1"/>
          </a:solidFill>
          <a:latin typeface="+mn-lt"/>
          <a:ea typeface="+mn-ea"/>
          <a:cs typeface="+mn-cs"/>
        </a:defRPr>
      </a:lvl7pPr>
      <a:lvl8pPr marL="4410151" algn="l" defTabSz="1260043" rtl="0" eaLnBrk="1" latinLnBrk="0" hangingPunct="1">
        <a:defRPr sz="2480" kern="1200">
          <a:solidFill>
            <a:schemeClr val="tx1"/>
          </a:solidFill>
          <a:latin typeface="+mn-lt"/>
          <a:ea typeface="+mn-ea"/>
          <a:cs typeface="+mn-cs"/>
        </a:defRPr>
      </a:lvl8pPr>
      <a:lvl9pPr marL="5040173" algn="l" defTabSz="1260043" rtl="0" eaLnBrk="1" latinLnBrk="0" hangingPunct="1">
        <a:defRPr sz="2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dge@nchlondon.ac.uk" TargetMode="External"/><Relationship Id="rId2" Type="http://schemas.openxmlformats.org/officeDocument/2006/relationships/hyperlink" Target="mailto:registry@nchlondon.ac.uk" TargetMode="External"/><Relationship Id="rId1" Type="http://schemas.openxmlformats.org/officeDocument/2006/relationships/slideLayout" Target="../slideLayouts/slideLayout1.xml"/><Relationship Id="rId4" Type="http://schemas.openxmlformats.org/officeDocument/2006/relationships/hyperlink" Target="https://www.nchlondon.ac.uk/about-us/academic-handbook/nch-policies-and-procedures/academic-policies/academic-handboo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246B48-9A2D-4C1E-B6F6-9120884201F1}"/>
              </a:ext>
            </a:extLst>
          </p:cNvPr>
          <p:cNvSpPr txBox="1"/>
          <p:nvPr/>
        </p:nvSpPr>
        <p:spPr>
          <a:xfrm>
            <a:off x="4510514" y="0"/>
            <a:ext cx="3752214" cy="323307"/>
          </a:xfrm>
          <a:prstGeom prst="rect">
            <a:avLst/>
          </a:prstGeom>
          <a:noFill/>
        </p:spPr>
        <p:txBody>
          <a:bodyPr wrap="square" rtlCol="0">
            <a:spAutoFit/>
          </a:bodyPr>
          <a:lstStyle/>
          <a:p>
            <a:r>
              <a:rPr lang="en-US" sz="1441" b="1" dirty="0">
                <a:solidFill>
                  <a:srgbClr val="B7BF35"/>
                </a:solidFill>
                <a:latin typeface="Verdana" panose="020B0604030504040204" pitchFamily="34" charset="0"/>
                <a:ea typeface="Verdana" panose="020B0604030504040204" pitchFamily="34" charset="0"/>
              </a:rPr>
              <a:t>EXTENUATING CIRCUMSTANCES</a:t>
            </a:r>
            <a:endParaRPr lang="en-GB" sz="1441" b="1" dirty="0">
              <a:solidFill>
                <a:srgbClr val="B7BF35"/>
              </a:solidFill>
              <a:latin typeface="Verdana" panose="020B0604030504040204" pitchFamily="34" charset="0"/>
              <a:ea typeface="Verdana" panose="020B0604030504040204" pitchFamily="34" charset="0"/>
            </a:endParaRPr>
          </a:p>
        </p:txBody>
      </p:sp>
      <p:sp>
        <p:nvSpPr>
          <p:cNvPr id="5" name="Flowchart: Terminator 4">
            <a:extLst>
              <a:ext uri="{FF2B5EF4-FFF2-40B4-BE49-F238E27FC236}">
                <a16:creationId xmlns:a16="http://schemas.microsoft.com/office/drawing/2014/main" id="{EF76764A-4EB1-4650-B2EB-C2A50FD5124B}"/>
              </a:ext>
            </a:extLst>
          </p:cNvPr>
          <p:cNvSpPr/>
          <p:nvPr/>
        </p:nvSpPr>
        <p:spPr>
          <a:xfrm>
            <a:off x="5165182" y="490888"/>
            <a:ext cx="2091827" cy="685994"/>
          </a:xfrm>
          <a:prstGeom prst="flowChartTerminator">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 serious adverse circumstance has arisen preventing the completion of assessment.</a:t>
            </a:r>
            <a:endParaRPr lang="en-GB" sz="1000" dirty="0">
              <a:solidFill>
                <a:schemeClr val="tx1"/>
              </a:solidFill>
              <a:latin typeface="Verdana" panose="020B0604030504040204" pitchFamily="34" charset="0"/>
              <a:ea typeface="Verdana" panose="020B0604030504040204" pitchFamily="34" charset="0"/>
            </a:endParaRPr>
          </a:p>
        </p:txBody>
      </p:sp>
      <p:sp>
        <p:nvSpPr>
          <p:cNvPr id="10" name="Flowchart: Process 9">
            <a:extLst>
              <a:ext uri="{FF2B5EF4-FFF2-40B4-BE49-F238E27FC236}">
                <a16:creationId xmlns:a16="http://schemas.microsoft.com/office/drawing/2014/main" id="{6B11D9D2-555A-40AF-ACED-3E5A2CEA86C2}"/>
              </a:ext>
            </a:extLst>
          </p:cNvPr>
          <p:cNvSpPr/>
          <p:nvPr/>
        </p:nvSpPr>
        <p:spPr>
          <a:xfrm>
            <a:off x="5200097" y="1693663"/>
            <a:ext cx="2070908" cy="644063"/>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It is within the 28 days preceding a submission deadline or exam date.</a:t>
            </a:r>
            <a:endParaRPr lang="en-GB" sz="1000" dirty="0">
              <a:solidFill>
                <a:schemeClr val="tx1"/>
              </a:solidFill>
              <a:latin typeface="Verdana" panose="020B0604030504040204" pitchFamily="34" charset="0"/>
              <a:ea typeface="Verdana" panose="020B0604030504040204" pitchFamily="34" charset="0"/>
            </a:endParaRPr>
          </a:p>
        </p:txBody>
      </p:sp>
      <p:sp>
        <p:nvSpPr>
          <p:cNvPr id="11" name="Flowchart: Process 10">
            <a:extLst>
              <a:ext uri="{FF2B5EF4-FFF2-40B4-BE49-F238E27FC236}">
                <a16:creationId xmlns:a16="http://schemas.microsoft.com/office/drawing/2014/main" id="{A4528F72-E644-408E-87CF-DD80923D65F4}"/>
              </a:ext>
            </a:extLst>
          </p:cNvPr>
          <p:cNvSpPr/>
          <p:nvPr/>
        </p:nvSpPr>
        <p:spPr>
          <a:xfrm>
            <a:off x="5238080" y="4600876"/>
            <a:ext cx="2070908" cy="855167"/>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Indicate whether deferring an assessment element or an extension is required. Submit completed form to the </a:t>
            </a:r>
            <a:r>
              <a:rPr lang="en-US" sz="1000" dirty="0">
                <a:solidFill>
                  <a:srgbClr val="B7BF35"/>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ASC</a:t>
            </a:r>
            <a:r>
              <a:rPr lang="en-US" sz="1000" dirty="0">
                <a:solidFill>
                  <a:schemeClr val="tx1"/>
                </a:solidFill>
                <a:latin typeface="Verdana" panose="020B0604030504040204" pitchFamily="34" charset="0"/>
                <a:ea typeface="Verdana" panose="020B0604030504040204" pitchFamily="34" charset="0"/>
              </a:rPr>
              <a:t> or </a:t>
            </a:r>
            <a:r>
              <a:rPr lang="en-US" sz="1000" dirty="0">
                <a:solidFill>
                  <a:srgbClr val="B7BF35"/>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OQM</a:t>
            </a:r>
            <a:r>
              <a:rPr lang="en-US" sz="1000" dirty="0">
                <a:solidFill>
                  <a:schemeClr val="tx1"/>
                </a:solidFill>
                <a:latin typeface="Verdana" panose="020B0604030504040204" pitchFamily="34" charset="0"/>
                <a:ea typeface="Verdana" panose="020B0604030504040204" pitchFamily="34" charset="0"/>
              </a:rPr>
              <a:t>.</a:t>
            </a:r>
            <a:endParaRPr lang="en-GB" sz="1000" dirty="0">
              <a:solidFill>
                <a:schemeClr val="tx1"/>
              </a:solidFill>
              <a:latin typeface="Verdana" panose="020B0604030504040204" pitchFamily="34" charset="0"/>
              <a:ea typeface="Verdana" panose="020B0604030504040204" pitchFamily="34" charset="0"/>
            </a:endParaRPr>
          </a:p>
        </p:txBody>
      </p:sp>
      <p:sp>
        <p:nvSpPr>
          <p:cNvPr id="18" name="Flowchart: Process 17">
            <a:extLst>
              <a:ext uri="{FF2B5EF4-FFF2-40B4-BE49-F238E27FC236}">
                <a16:creationId xmlns:a16="http://schemas.microsoft.com/office/drawing/2014/main" id="{1CDF630C-21D3-402E-AA5F-188F920A096F}"/>
              </a:ext>
            </a:extLst>
          </p:cNvPr>
          <p:cNvSpPr/>
          <p:nvPr/>
        </p:nvSpPr>
        <p:spPr>
          <a:xfrm>
            <a:off x="824028" y="2430142"/>
            <a:ext cx="2070908" cy="644063"/>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ea typeface="Verdana" panose="020B0604030504040204" pitchFamily="34" charset="0"/>
              </a:rPr>
              <a:t>It is longer than 7 days after the missed assessment deadline/ assessment has been taken.</a:t>
            </a:r>
            <a:endParaRPr lang="en-GB" sz="1100" dirty="0">
              <a:solidFill>
                <a:schemeClr val="tx1"/>
              </a:solidFill>
              <a:ea typeface="Verdana" panose="020B0604030504040204" pitchFamily="34" charset="0"/>
            </a:endParaRPr>
          </a:p>
        </p:txBody>
      </p:sp>
      <p:sp>
        <p:nvSpPr>
          <p:cNvPr id="19" name="Flowchart: Process 18">
            <a:extLst>
              <a:ext uri="{FF2B5EF4-FFF2-40B4-BE49-F238E27FC236}">
                <a16:creationId xmlns:a16="http://schemas.microsoft.com/office/drawing/2014/main" id="{1954B92A-9641-43FE-A40A-E72036F1B811}"/>
              </a:ext>
            </a:extLst>
          </p:cNvPr>
          <p:cNvSpPr/>
          <p:nvPr/>
        </p:nvSpPr>
        <p:spPr>
          <a:xfrm>
            <a:off x="9708146" y="2440167"/>
            <a:ext cx="2070908" cy="644063"/>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It is no later than 7 days after the assessment deadline.</a:t>
            </a:r>
            <a:endParaRPr lang="en-GB" sz="1000" dirty="0">
              <a:solidFill>
                <a:schemeClr val="tx1"/>
              </a:solidFill>
              <a:latin typeface="Verdana" panose="020B0604030504040204" pitchFamily="34" charset="0"/>
              <a:ea typeface="Verdana" panose="020B0604030504040204" pitchFamily="34" charset="0"/>
            </a:endParaRPr>
          </a:p>
        </p:txBody>
      </p:sp>
      <p:sp>
        <p:nvSpPr>
          <p:cNvPr id="20" name="Flowchart: Process 19">
            <a:extLst>
              <a:ext uri="{FF2B5EF4-FFF2-40B4-BE49-F238E27FC236}">
                <a16:creationId xmlns:a16="http://schemas.microsoft.com/office/drawing/2014/main" id="{27743480-748C-435E-ABB4-4985F8AB7CEE}"/>
              </a:ext>
            </a:extLst>
          </p:cNvPr>
          <p:cNvSpPr/>
          <p:nvPr/>
        </p:nvSpPr>
        <p:spPr>
          <a:xfrm>
            <a:off x="832048" y="3519934"/>
            <a:ext cx="2070908" cy="644063"/>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 claim should be made through the </a:t>
            </a:r>
            <a:r>
              <a:rPr lang="en-US" sz="1000" dirty="0">
                <a:solidFill>
                  <a:srgbClr val="B7BF35"/>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Academic Appeals Policy</a:t>
            </a:r>
            <a:r>
              <a:rPr lang="en-US" sz="1000" dirty="0">
                <a:solidFill>
                  <a:srgbClr val="B7BF35"/>
                </a:solidFill>
                <a:latin typeface="Verdana" panose="020B0604030504040204" pitchFamily="34" charset="0"/>
                <a:ea typeface="Verdana" panose="020B0604030504040204" pitchFamily="34" charset="0"/>
              </a:rPr>
              <a:t> </a:t>
            </a:r>
            <a:r>
              <a:rPr lang="en-US" sz="1000" dirty="0">
                <a:solidFill>
                  <a:schemeClr val="tx1"/>
                </a:solidFill>
                <a:latin typeface="Verdana" panose="020B0604030504040204" pitchFamily="34" charset="0"/>
                <a:ea typeface="Verdana" panose="020B0604030504040204" pitchFamily="34" charset="0"/>
              </a:rPr>
              <a:t>providing supporting evidence.</a:t>
            </a:r>
            <a:endParaRPr lang="en-GB" sz="1000" dirty="0">
              <a:solidFill>
                <a:schemeClr val="tx1"/>
              </a:solidFill>
              <a:latin typeface="Verdana" panose="020B0604030504040204" pitchFamily="34" charset="0"/>
              <a:ea typeface="Verdana" panose="020B0604030504040204" pitchFamily="34" charset="0"/>
            </a:endParaRPr>
          </a:p>
        </p:txBody>
      </p:sp>
      <p:sp>
        <p:nvSpPr>
          <p:cNvPr id="21" name="Flowchart: Process 20">
            <a:extLst>
              <a:ext uri="{FF2B5EF4-FFF2-40B4-BE49-F238E27FC236}">
                <a16:creationId xmlns:a16="http://schemas.microsoft.com/office/drawing/2014/main" id="{B5BF2B8A-75BE-41FD-A91E-2ABFE4931037}"/>
              </a:ext>
            </a:extLst>
          </p:cNvPr>
          <p:cNvSpPr/>
          <p:nvPr/>
        </p:nvSpPr>
        <p:spPr>
          <a:xfrm>
            <a:off x="9740095" y="3520067"/>
            <a:ext cx="2070908" cy="1216824"/>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Complete the Extenuating Circumstances Form with supporting evidence outlining why an application was unable to made before the deadline. This will be a retrospective application.</a:t>
            </a:r>
            <a:endParaRPr lang="en-GB" sz="1000" dirty="0">
              <a:solidFill>
                <a:schemeClr val="tx1"/>
              </a:solidFill>
              <a:latin typeface="Verdana" panose="020B0604030504040204" pitchFamily="34" charset="0"/>
              <a:ea typeface="Verdana" panose="020B0604030504040204" pitchFamily="34" charset="0"/>
            </a:endParaRPr>
          </a:p>
        </p:txBody>
      </p:sp>
      <p:sp>
        <p:nvSpPr>
          <p:cNvPr id="30" name="Rectangle: Rounded Corners 29">
            <a:extLst>
              <a:ext uri="{FF2B5EF4-FFF2-40B4-BE49-F238E27FC236}">
                <a16:creationId xmlns:a16="http://schemas.microsoft.com/office/drawing/2014/main" id="{0085F4AF-182E-4402-9BE2-728280C772E4}"/>
              </a:ext>
            </a:extLst>
          </p:cNvPr>
          <p:cNvSpPr/>
          <p:nvPr/>
        </p:nvSpPr>
        <p:spPr>
          <a:xfrm>
            <a:off x="5272373" y="5867401"/>
            <a:ext cx="2040555" cy="876092"/>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ECP meet on a weekly basis with decisions being conveyed within three days of the ECP meeting being held.</a:t>
            </a:r>
            <a:endParaRPr lang="en-GB" sz="1000" dirty="0">
              <a:solidFill>
                <a:schemeClr val="tx1"/>
              </a:solidFill>
              <a:latin typeface="Verdana" panose="020B0604030504040204" pitchFamily="34" charset="0"/>
              <a:ea typeface="Verdana" panose="020B0604030504040204" pitchFamily="34" charset="0"/>
            </a:endParaRPr>
          </a:p>
        </p:txBody>
      </p:sp>
      <p:sp>
        <p:nvSpPr>
          <p:cNvPr id="32" name="Flowchart: Terminator 31">
            <a:extLst>
              <a:ext uri="{FF2B5EF4-FFF2-40B4-BE49-F238E27FC236}">
                <a16:creationId xmlns:a16="http://schemas.microsoft.com/office/drawing/2014/main" id="{FE6596CC-79B5-48AC-A8D5-D4CC9F048F85}"/>
              </a:ext>
            </a:extLst>
          </p:cNvPr>
          <p:cNvSpPr/>
          <p:nvPr/>
        </p:nvSpPr>
        <p:spPr>
          <a:xfrm>
            <a:off x="5057768" y="10934300"/>
            <a:ext cx="2535252" cy="1476512"/>
          </a:xfrm>
          <a:prstGeom prst="flowChartTerminator">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If you are dissatisfied with the outcome of the ECP, an appeal against the decision can be made within 14 days of the outcome of the ECP being conveyed (providing it meets the relevant criteria). Applications are made to the Registrar.</a:t>
            </a:r>
            <a:endParaRPr lang="en-GB" sz="1000" dirty="0">
              <a:solidFill>
                <a:schemeClr val="tx1"/>
              </a:solidFill>
              <a:latin typeface="Verdana" panose="020B0604030504040204" pitchFamily="34" charset="0"/>
              <a:ea typeface="Verdana" panose="020B0604030504040204" pitchFamily="34" charset="0"/>
            </a:endParaRPr>
          </a:p>
        </p:txBody>
      </p:sp>
      <p:sp>
        <p:nvSpPr>
          <p:cNvPr id="34" name="TextBox 33">
            <a:extLst>
              <a:ext uri="{FF2B5EF4-FFF2-40B4-BE49-F238E27FC236}">
                <a16:creationId xmlns:a16="http://schemas.microsoft.com/office/drawing/2014/main" id="{950B490C-3F8B-44FC-9353-4811C232818A}"/>
              </a:ext>
            </a:extLst>
          </p:cNvPr>
          <p:cNvSpPr txBox="1"/>
          <p:nvPr/>
        </p:nvSpPr>
        <p:spPr>
          <a:xfrm>
            <a:off x="5710451" y="10594173"/>
            <a:ext cx="1179086" cy="314060"/>
          </a:xfrm>
          <a:prstGeom prst="rect">
            <a:avLst/>
          </a:prstGeom>
          <a:noFill/>
        </p:spPr>
        <p:txBody>
          <a:bodyPr wrap="square" rtlCol="0">
            <a:spAutoFit/>
          </a:bodyPr>
          <a:lstStyle/>
          <a:p>
            <a:r>
              <a:rPr lang="en-US" sz="1441" b="1" dirty="0">
                <a:solidFill>
                  <a:srgbClr val="3B5B72"/>
                </a:solidFill>
                <a:latin typeface="Verdana" panose="020B0604030504040204" pitchFamily="34" charset="0"/>
                <a:ea typeface="Verdana" panose="020B0604030504040204" pitchFamily="34" charset="0"/>
              </a:rPr>
              <a:t>APPEALS</a:t>
            </a:r>
            <a:endParaRPr lang="en-GB" sz="1441" b="1" dirty="0">
              <a:solidFill>
                <a:srgbClr val="3B5B72"/>
              </a:solidFill>
              <a:latin typeface="Verdana" panose="020B0604030504040204" pitchFamily="34" charset="0"/>
              <a:ea typeface="Verdana" panose="020B0604030504040204" pitchFamily="34" charset="0"/>
            </a:endParaRPr>
          </a:p>
        </p:txBody>
      </p:sp>
      <p:sp>
        <p:nvSpPr>
          <p:cNvPr id="35" name="Flowchart: Process 34">
            <a:extLst>
              <a:ext uri="{FF2B5EF4-FFF2-40B4-BE49-F238E27FC236}">
                <a16:creationId xmlns:a16="http://schemas.microsoft.com/office/drawing/2014/main" id="{1A2F5347-6626-4829-B3A0-65974ADF878B}"/>
              </a:ext>
            </a:extLst>
          </p:cNvPr>
          <p:cNvSpPr/>
          <p:nvPr/>
        </p:nvSpPr>
        <p:spPr>
          <a:xfrm>
            <a:off x="5242023" y="12911667"/>
            <a:ext cx="2159804" cy="834070"/>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Refer the appeal to the Extenuating Circumstances Appeal Board (ECAB) which usually takes place within 7 days.</a:t>
            </a:r>
            <a:endParaRPr lang="en-GB" sz="1000" dirty="0">
              <a:solidFill>
                <a:schemeClr val="tx1"/>
              </a:solidFill>
              <a:latin typeface="Verdana" panose="020B0604030504040204" pitchFamily="34" charset="0"/>
              <a:ea typeface="Verdana" panose="020B0604030504040204" pitchFamily="34" charset="0"/>
            </a:endParaRPr>
          </a:p>
        </p:txBody>
      </p:sp>
      <p:sp>
        <p:nvSpPr>
          <p:cNvPr id="41" name="Flowchart: Process 40">
            <a:extLst>
              <a:ext uri="{FF2B5EF4-FFF2-40B4-BE49-F238E27FC236}">
                <a16:creationId xmlns:a16="http://schemas.microsoft.com/office/drawing/2014/main" id="{88162944-C4A7-4AC8-8E4E-F48D551C5B27}"/>
              </a:ext>
            </a:extLst>
          </p:cNvPr>
          <p:cNvSpPr/>
          <p:nvPr/>
        </p:nvSpPr>
        <p:spPr>
          <a:xfrm>
            <a:off x="7750028" y="15725126"/>
            <a:ext cx="2070908" cy="793341"/>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An appeal can be made to the office of the independent adjudicator (OIA) within 12 months of receiving a COP letter.</a:t>
            </a:r>
            <a:endParaRPr lang="en-GB" sz="1000" dirty="0">
              <a:solidFill>
                <a:schemeClr val="tx1"/>
              </a:solidFill>
              <a:latin typeface="Verdana" panose="020B0604030504040204" pitchFamily="34" charset="0"/>
              <a:ea typeface="Verdana" panose="020B0604030504040204" pitchFamily="34" charset="0"/>
            </a:endParaRPr>
          </a:p>
        </p:txBody>
      </p:sp>
      <p:cxnSp>
        <p:nvCxnSpPr>
          <p:cNvPr id="58" name="Straight Arrow Connector 57">
            <a:extLst>
              <a:ext uri="{FF2B5EF4-FFF2-40B4-BE49-F238E27FC236}">
                <a16:creationId xmlns:a16="http://schemas.microsoft.com/office/drawing/2014/main" id="{496FA0A4-17D8-4EB0-B148-5AA6F1ED9AE8}"/>
              </a:ext>
            </a:extLst>
          </p:cNvPr>
          <p:cNvCxnSpPr>
            <a:cxnSpLocks/>
            <a:stCxn id="11" idx="2"/>
            <a:endCxn id="30" idx="0"/>
          </p:cNvCxnSpPr>
          <p:nvPr/>
        </p:nvCxnSpPr>
        <p:spPr>
          <a:xfrm>
            <a:off x="6273534" y="5456043"/>
            <a:ext cx="19117" cy="411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93B4863-9120-4D30-9839-62884E733577}"/>
              </a:ext>
            </a:extLst>
          </p:cNvPr>
          <p:cNvCxnSpPr>
            <a:stCxn id="18" idx="2"/>
            <a:endCxn id="20" idx="0"/>
          </p:cNvCxnSpPr>
          <p:nvPr/>
        </p:nvCxnSpPr>
        <p:spPr>
          <a:xfrm flipH="1">
            <a:off x="1854200" y="3074205"/>
            <a:ext cx="5282" cy="363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2360D255-04C8-49A3-A124-ADFD51E09F73}"/>
              </a:ext>
            </a:extLst>
          </p:cNvPr>
          <p:cNvCxnSpPr>
            <a:stCxn id="19" idx="2"/>
          </p:cNvCxnSpPr>
          <p:nvPr/>
        </p:nvCxnSpPr>
        <p:spPr>
          <a:xfrm>
            <a:off x="10743600" y="3084230"/>
            <a:ext cx="17533" cy="353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a:extLst>
              <a:ext uri="{FF2B5EF4-FFF2-40B4-BE49-F238E27FC236}">
                <a16:creationId xmlns:a16="http://schemas.microsoft.com/office/drawing/2014/main" id="{A9B02A10-C1E0-44B1-870C-9D5E3F941015}"/>
              </a:ext>
            </a:extLst>
          </p:cNvPr>
          <p:cNvCxnSpPr>
            <a:cxnSpLocks/>
            <a:stCxn id="5" idx="1"/>
            <a:endCxn id="18" idx="0"/>
          </p:cNvCxnSpPr>
          <p:nvPr/>
        </p:nvCxnSpPr>
        <p:spPr>
          <a:xfrm rot="10800000" flipV="1">
            <a:off x="1859482" y="833884"/>
            <a:ext cx="3305700" cy="159625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211179EC-5A05-416B-AE2F-B75745E8D593}"/>
              </a:ext>
            </a:extLst>
          </p:cNvPr>
          <p:cNvCxnSpPr>
            <a:cxnSpLocks/>
            <a:stCxn id="5" idx="3"/>
            <a:endCxn id="19" idx="0"/>
          </p:cNvCxnSpPr>
          <p:nvPr/>
        </p:nvCxnSpPr>
        <p:spPr>
          <a:xfrm>
            <a:off x="7257009" y="833885"/>
            <a:ext cx="3486591" cy="16062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BEC9086-EFC9-449A-9B8A-845176E0495C}"/>
              </a:ext>
            </a:extLst>
          </p:cNvPr>
          <p:cNvCxnSpPr>
            <a:cxnSpLocks/>
            <a:stCxn id="32" idx="2"/>
            <a:endCxn id="35" idx="0"/>
          </p:cNvCxnSpPr>
          <p:nvPr/>
        </p:nvCxnSpPr>
        <p:spPr>
          <a:xfrm flipH="1">
            <a:off x="6321925" y="12410812"/>
            <a:ext cx="3469" cy="5008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Connector: Curved 104">
            <a:extLst>
              <a:ext uri="{FF2B5EF4-FFF2-40B4-BE49-F238E27FC236}">
                <a16:creationId xmlns:a16="http://schemas.microsoft.com/office/drawing/2014/main" id="{83FAD075-C6EC-440A-8781-A22B31849759}"/>
              </a:ext>
            </a:extLst>
          </p:cNvPr>
          <p:cNvCxnSpPr>
            <a:cxnSpLocks/>
            <a:stCxn id="30" idx="2"/>
          </p:cNvCxnSpPr>
          <p:nvPr/>
        </p:nvCxnSpPr>
        <p:spPr>
          <a:xfrm rot="5400000">
            <a:off x="5335192" y="6184682"/>
            <a:ext cx="398649" cy="151627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Connector: Curved 106">
            <a:extLst>
              <a:ext uri="{FF2B5EF4-FFF2-40B4-BE49-F238E27FC236}">
                <a16:creationId xmlns:a16="http://schemas.microsoft.com/office/drawing/2014/main" id="{A3478B42-2E3B-479D-837B-1D52C2AB0F45}"/>
              </a:ext>
            </a:extLst>
          </p:cNvPr>
          <p:cNvCxnSpPr>
            <a:cxnSpLocks/>
            <a:stCxn id="30" idx="2"/>
          </p:cNvCxnSpPr>
          <p:nvPr/>
        </p:nvCxnSpPr>
        <p:spPr>
          <a:xfrm rot="16200000" flipH="1">
            <a:off x="6670979" y="6365165"/>
            <a:ext cx="464818" cy="1221474"/>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68D8DBD3-30D3-4425-82E6-1FEF34CB720D}"/>
              </a:ext>
            </a:extLst>
          </p:cNvPr>
          <p:cNvCxnSpPr>
            <a:cxnSpLocks/>
            <a:stCxn id="32" idx="2"/>
          </p:cNvCxnSpPr>
          <p:nvPr/>
        </p:nvCxnSpPr>
        <p:spPr>
          <a:xfrm rot="5400000">
            <a:off x="3649401" y="10675123"/>
            <a:ext cx="940305" cy="441168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or: Curved 8">
            <a:extLst>
              <a:ext uri="{FF2B5EF4-FFF2-40B4-BE49-F238E27FC236}">
                <a16:creationId xmlns:a16="http://schemas.microsoft.com/office/drawing/2014/main" id="{B36C612E-69F8-407F-BFB5-16B54A3FB712}"/>
              </a:ext>
            </a:extLst>
          </p:cNvPr>
          <p:cNvCxnSpPr>
            <a:cxnSpLocks/>
            <a:stCxn id="32" idx="2"/>
          </p:cNvCxnSpPr>
          <p:nvPr/>
        </p:nvCxnSpPr>
        <p:spPr>
          <a:xfrm rot="16200000" flipH="1">
            <a:off x="8132434" y="10603771"/>
            <a:ext cx="902517" cy="451659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Flowchart: Process 56">
            <a:extLst>
              <a:ext uri="{FF2B5EF4-FFF2-40B4-BE49-F238E27FC236}">
                <a16:creationId xmlns:a16="http://schemas.microsoft.com/office/drawing/2014/main" id="{02B69E41-421D-49A0-B530-55C736FAA6D1}"/>
              </a:ext>
            </a:extLst>
          </p:cNvPr>
          <p:cNvSpPr/>
          <p:nvPr/>
        </p:nvSpPr>
        <p:spPr>
          <a:xfrm>
            <a:off x="6457067" y="2882426"/>
            <a:ext cx="2280533" cy="1232374"/>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If no evidence can be provided, complete the </a:t>
            </a:r>
            <a:r>
              <a:rPr lang="en-US" sz="1000" dirty="0">
                <a:solidFill>
                  <a:srgbClr val="B7BF35"/>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Extenuating Circumstances Application Form </a:t>
            </a:r>
            <a:r>
              <a:rPr lang="en-US" sz="1000" dirty="0">
                <a:solidFill>
                  <a:schemeClr val="tx1"/>
                </a:solidFill>
                <a:latin typeface="Verdana" panose="020B0604030504040204" pitchFamily="34" charset="0"/>
                <a:ea typeface="Verdana" panose="020B0604030504040204" pitchFamily="34" charset="0"/>
              </a:rPr>
              <a:t>ticking the ‘self certified’ box. Only one ‘self certified’ application per academic is permitted and the EC criteria must still be met.</a:t>
            </a:r>
            <a:endParaRPr lang="en-GB" sz="1000" dirty="0">
              <a:solidFill>
                <a:schemeClr val="tx1"/>
              </a:solidFill>
              <a:latin typeface="Verdana" panose="020B0604030504040204" pitchFamily="34" charset="0"/>
              <a:ea typeface="Verdana" panose="020B0604030504040204" pitchFamily="34" charset="0"/>
            </a:endParaRPr>
          </a:p>
        </p:txBody>
      </p:sp>
      <p:sp>
        <p:nvSpPr>
          <p:cNvPr id="61" name="Flowchart: Process 60">
            <a:extLst>
              <a:ext uri="{FF2B5EF4-FFF2-40B4-BE49-F238E27FC236}">
                <a16:creationId xmlns:a16="http://schemas.microsoft.com/office/drawing/2014/main" id="{742BB301-8A8F-4274-A732-3B2893EFD30A}"/>
              </a:ext>
            </a:extLst>
          </p:cNvPr>
          <p:cNvSpPr/>
          <p:nvPr/>
        </p:nvSpPr>
        <p:spPr>
          <a:xfrm>
            <a:off x="4058772" y="2880821"/>
            <a:ext cx="2070908" cy="1169810"/>
          </a:xfrm>
          <a:prstGeom prst="flowChartProcess">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Access and complete the </a:t>
            </a:r>
            <a:r>
              <a:rPr lang="en-US" sz="1000" dirty="0">
                <a:solidFill>
                  <a:srgbClr val="B7BF35"/>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Extenuating Circumstances Application Form. </a:t>
            </a:r>
            <a:r>
              <a:rPr lang="en-US" sz="1000" dirty="0">
                <a:solidFill>
                  <a:schemeClr val="tx1"/>
                </a:solidFill>
                <a:latin typeface="Verdana" panose="020B0604030504040204" pitchFamily="34" charset="0"/>
                <a:ea typeface="Verdana" panose="020B0604030504040204" pitchFamily="34" charset="0"/>
              </a:rPr>
              <a:t>Applications must meet the College’s published criteria and be accompanied by valid evidence.</a:t>
            </a:r>
            <a:endParaRPr lang="en-GB" sz="1000" dirty="0">
              <a:latin typeface="Verdana" panose="020B0604030504040204" pitchFamily="34" charset="0"/>
              <a:ea typeface="Verdana" panose="020B0604030504040204" pitchFamily="34" charset="0"/>
            </a:endParaRPr>
          </a:p>
        </p:txBody>
      </p:sp>
      <p:cxnSp>
        <p:nvCxnSpPr>
          <p:cNvPr id="27" name="Connector: Curved 26">
            <a:extLst>
              <a:ext uri="{FF2B5EF4-FFF2-40B4-BE49-F238E27FC236}">
                <a16:creationId xmlns:a16="http://schemas.microsoft.com/office/drawing/2014/main" id="{16A98FDA-EB1C-4007-BC2D-138C7E58977A}"/>
              </a:ext>
            </a:extLst>
          </p:cNvPr>
          <p:cNvCxnSpPr>
            <a:stCxn id="10" idx="2"/>
            <a:endCxn id="61" idx="0"/>
          </p:cNvCxnSpPr>
          <p:nvPr/>
        </p:nvCxnSpPr>
        <p:spPr>
          <a:xfrm rot="5400000">
            <a:off x="5393342" y="2038611"/>
            <a:ext cx="543095" cy="1141325"/>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EB1572D9-A1BB-4851-83B1-ECDFD314147A}"/>
              </a:ext>
            </a:extLst>
          </p:cNvPr>
          <p:cNvCxnSpPr>
            <a:cxnSpLocks/>
            <a:stCxn id="10" idx="2"/>
            <a:endCxn id="57" idx="0"/>
          </p:cNvCxnSpPr>
          <p:nvPr/>
        </p:nvCxnSpPr>
        <p:spPr>
          <a:xfrm rot="16200000" flipH="1">
            <a:off x="6644092" y="1929184"/>
            <a:ext cx="544700" cy="136178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E7B93D76-261D-4CCE-9FAB-FF4DBE921973}"/>
              </a:ext>
            </a:extLst>
          </p:cNvPr>
          <p:cNvCxnSpPr>
            <a:stCxn id="61" idx="2"/>
            <a:endCxn id="11" idx="0"/>
          </p:cNvCxnSpPr>
          <p:nvPr/>
        </p:nvCxnSpPr>
        <p:spPr>
          <a:xfrm rot="16200000" flipH="1">
            <a:off x="5408758" y="3736099"/>
            <a:ext cx="550245" cy="117930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030FBD51-EC1F-4C85-A2E8-F91D127861BE}"/>
              </a:ext>
            </a:extLst>
          </p:cNvPr>
          <p:cNvCxnSpPr>
            <a:cxnSpLocks/>
            <a:stCxn id="57" idx="2"/>
            <a:endCxn id="11" idx="0"/>
          </p:cNvCxnSpPr>
          <p:nvPr/>
        </p:nvCxnSpPr>
        <p:spPr>
          <a:xfrm rot="5400000">
            <a:off x="6692396" y="3695938"/>
            <a:ext cx="486076" cy="1323800"/>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Rectangle: Rounded Corners 55">
            <a:extLst>
              <a:ext uri="{FF2B5EF4-FFF2-40B4-BE49-F238E27FC236}">
                <a16:creationId xmlns:a16="http://schemas.microsoft.com/office/drawing/2014/main" id="{C5383331-BEB4-4F00-A828-85C9C9ADA527}"/>
              </a:ext>
            </a:extLst>
          </p:cNvPr>
          <p:cNvSpPr/>
          <p:nvPr/>
        </p:nvSpPr>
        <p:spPr>
          <a:xfrm>
            <a:off x="2816327" y="7194276"/>
            <a:ext cx="2040555" cy="760395"/>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 applied for an Extension</a:t>
            </a:r>
            <a:endParaRPr lang="en-GB" sz="1000" dirty="0">
              <a:solidFill>
                <a:schemeClr val="tx1"/>
              </a:solidFill>
              <a:latin typeface="Verdana" panose="020B0604030504040204" pitchFamily="34" charset="0"/>
              <a:ea typeface="Verdana" panose="020B0604030504040204" pitchFamily="34" charset="0"/>
            </a:endParaRPr>
          </a:p>
        </p:txBody>
      </p:sp>
      <p:sp>
        <p:nvSpPr>
          <p:cNvPr id="59" name="Rectangle: Rounded Corners 58">
            <a:extLst>
              <a:ext uri="{FF2B5EF4-FFF2-40B4-BE49-F238E27FC236}">
                <a16:creationId xmlns:a16="http://schemas.microsoft.com/office/drawing/2014/main" id="{47FA45F6-7EDF-4C55-9FFE-ABB2F8544E6A}"/>
              </a:ext>
            </a:extLst>
          </p:cNvPr>
          <p:cNvSpPr/>
          <p:nvPr/>
        </p:nvSpPr>
        <p:spPr>
          <a:xfrm>
            <a:off x="7492602" y="7211924"/>
            <a:ext cx="2040555" cy="760395"/>
          </a:xfrm>
          <a:prstGeom prst="roundRect">
            <a:avLst/>
          </a:prstGeom>
          <a:solidFill>
            <a:schemeClr val="bg1"/>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I applied for a Deferral</a:t>
            </a:r>
            <a:endParaRPr lang="en-GB" sz="1000" dirty="0">
              <a:solidFill>
                <a:schemeClr val="tx1"/>
              </a:solidFill>
              <a:latin typeface="Verdana" panose="020B0604030504040204" pitchFamily="34" charset="0"/>
              <a:ea typeface="Verdana" panose="020B0604030504040204" pitchFamily="34" charset="0"/>
            </a:endParaRPr>
          </a:p>
        </p:txBody>
      </p:sp>
      <p:cxnSp>
        <p:nvCxnSpPr>
          <p:cNvPr id="12" name="Connector: Elbow 11">
            <a:extLst>
              <a:ext uri="{FF2B5EF4-FFF2-40B4-BE49-F238E27FC236}">
                <a16:creationId xmlns:a16="http://schemas.microsoft.com/office/drawing/2014/main" id="{2FDE22F3-0953-42B5-B219-9232E79581D5}"/>
              </a:ext>
            </a:extLst>
          </p:cNvPr>
          <p:cNvCxnSpPr>
            <a:stCxn id="21" idx="2"/>
            <a:endCxn id="11" idx="3"/>
          </p:cNvCxnSpPr>
          <p:nvPr/>
        </p:nvCxnSpPr>
        <p:spPr>
          <a:xfrm rot="5400000">
            <a:off x="8896485" y="3149395"/>
            <a:ext cx="291569" cy="346656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2C0501F2-A344-431E-BD38-1ACF471AE8C8}"/>
              </a:ext>
            </a:extLst>
          </p:cNvPr>
          <p:cNvCxnSpPr>
            <a:cxnSpLocks/>
            <a:stCxn id="56" idx="2"/>
            <a:endCxn id="43" idx="0"/>
          </p:cNvCxnSpPr>
          <p:nvPr/>
        </p:nvCxnSpPr>
        <p:spPr>
          <a:xfrm rot="5400000">
            <a:off x="2699306" y="7214396"/>
            <a:ext cx="397025" cy="1877574"/>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DF0176BA-3714-4046-AC81-7C322E3E6FF2}"/>
              </a:ext>
            </a:extLst>
          </p:cNvPr>
          <p:cNvCxnSpPr>
            <a:cxnSpLocks/>
            <a:stCxn id="56" idx="2"/>
          </p:cNvCxnSpPr>
          <p:nvPr/>
        </p:nvCxnSpPr>
        <p:spPr>
          <a:xfrm rot="16200000" flipH="1">
            <a:off x="4032509" y="7758766"/>
            <a:ext cx="700364" cy="109217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3571B904-3E4D-4489-9703-7E7743DD0D0E}"/>
              </a:ext>
            </a:extLst>
          </p:cNvPr>
          <p:cNvCxnSpPr>
            <a:cxnSpLocks/>
            <a:stCxn id="59" idx="2"/>
          </p:cNvCxnSpPr>
          <p:nvPr/>
        </p:nvCxnSpPr>
        <p:spPr>
          <a:xfrm rot="5400000">
            <a:off x="7707757" y="7620510"/>
            <a:ext cx="453314" cy="115693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or: Curved 37">
            <a:extLst>
              <a:ext uri="{FF2B5EF4-FFF2-40B4-BE49-F238E27FC236}">
                <a16:creationId xmlns:a16="http://schemas.microsoft.com/office/drawing/2014/main" id="{DEAF4B8C-5974-409D-A983-910317672CB0}"/>
              </a:ext>
            </a:extLst>
          </p:cNvPr>
          <p:cNvCxnSpPr>
            <a:cxnSpLocks/>
            <a:stCxn id="59" idx="2"/>
            <a:endCxn id="70" idx="0"/>
          </p:cNvCxnSpPr>
          <p:nvPr/>
        </p:nvCxnSpPr>
        <p:spPr>
          <a:xfrm rot="16200000" flipH="1">
            <a:off x="9017969" y="7467230"/>
            <a:ext cx="632665" cy="164284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Diamond 42">
            <a:extLst>
              <a:ext uri="{FF2B5EF4-FFF2-40B4-BE49-F238E27FC236}">
                <a16:creationId xmlns:a16="http://schemas.microsoft.com/office/drawing/2014/main" id="{1724CC73-8871-434B-8EAC-4D6BDB0A0C72}"/>
              </a:ext>
            </a:extLst>
          </p:cNvPr>
          <p:cNvSpPr/>
          <p:nvPr/>
        </p:nvSpPr>
        <p:spPr>
          <a:xfrm>
            <a:off x="343924" y="8351696"/>
            <a:ext cx="3230214" cy="2468703"/>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For approved extension requests; a seven-day submission extension is permitted. Full mark awarded for the work submitted. For retrospective applications, a new deadline will be set.</a:t>
            </a:r>
            <a:endParaRPr lang="en-GB" sz="1000" dirty="0">
              <a:solidFill>
                <a:schemeClr val="tx1"/>
              </a:solidFill>
              <a:latin typeface="Verdana" panose="020B0604030504040204" pitchFamily="34" charset="0"/>
              <a:ea typeface="Verdana" panose="020B0604030504040204" pitchFamily="34" charset="0"/>
            </a:endParaRPr>
          </a:p>
        </p:txBody>
      </p:sp>
      <p:sp>
        <p:nvSpPr>
          <p:cNvPr id="69" name="Diamond 68">
            <a:extLst>
              <a:ext uri="{FF2B5EF4-FFF2-40B4-BE49-F238E27FC236}">
                <a16:creationId xmlns:a16="http://schemas.microsoft.com/office/drawing/2014/main" id="{63B8C330-2C3A-4D3E-BD3D-0249A5F4986C}"/>
              </a:ext>
            </a:extLst>
          </p:cNvPr>
          <p:cNvSpPr/>
          <p:nvPr/>
        </p:nvSpPr>
        <p:spPr>
          <a:xfrm>
            <a:off x="6100811" y="8439751"/>
            <a:ext cx="2772255" cy="2126649"/>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For approved deferral requests; assessment is permitted at the next available opportunity. Full mark awarded for the work submitted.</a:t>
            </a:r>
            <a:endParaRPr lang="en-GB" sz="1000" dirty="0">
              <a:solidFill>
                <a:schemeClr val="tx1"/>
              </a:solidFill>
              <a:latin typeface="Verdana" panose="020B0604030504040204" pitchFamily="34" charset="0"/>
              <a:ea typeface="Verdana" panose="020B0604030504040204" pitchFamily="34" charset="0"/>
            </a:endParaRPr>
          </a:p>
          <a:p>
            <a:pPr algn="ctr"/>
            <a:endParaRPr lang="en-GB" sz="1050" dirty="0">
              <a:solidFill>
                <a:schemeClr val="tx1"/>
              </a:solidFill>
              <a:ea typeface="Verdana" panose="020B0604030504040204" pitchFamily="34" charset="0"/>
            </a:endParaRPr>
          </a:p>
        </p:txBody>
      </p:sp>
      <p:sp>
        <p:nvSpPr>
          <p:cNvPr id="70" name="Diamond 69">
            <a:extLst>
              <a:ext uri="{FF2B5EF4-FFF2-40B4-BE49-F238E27FC236}">
                <a16:creationId xmlns:a16="http://schemas.microsoft.com/office/drawing/2014/main" id="{51EC813B-335D-4F45-ADFB-5017DE1F67EC}"/>
              </a:ext>
            </a:extLst>
          </p:cNvPr>
          <p:cNvSpPr/>
          <p:nvPr/>
        </p:nvSpPr>
        <p:spPr>
          <a:xfrm>
            <a:off x="9237044" y="8604984"/>
            <a:ext cx="1837356" cy="1337913"/>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Application is rejected.</a:t>
            </a:r>
            <a:endParaRPr lang="en-GB" sz="1000" dirty="0">
              <a:solidFill>
                <a:schemeClr val="tx1"/>
              </a:solidFill>
              <a:latin typeface="Verdana" panose="020B0604030504040204" pitchFamily="34" charset="0"/>
              <a:ea typeface="Verdana" panose="020B0604030504040204" pitchFamily="34" charset="0"/>
            </a:endParaRPr>
          </a:p>
        </p:txBody>
      </p:sp>
      <p:sp>
        <p:nvSpPr>
          <p:cNvPr id="71" name="Diamond 70">
            <a:extLst>
              <a:ext uri="{FF2B5EF4-FFF2-40B4-BE49-F238E27FC236}">
                <a16:creationId xmlns:a16="http://schemas.microsoft.com/office/drawing/2014/main" id="{C088AC34-48CC-45F6-BF3D-8B5E47C55EBB}"/>
              </a:ext>
            </a:extLst>
          </p:cNvPr>
          <p:cNvSpPr/>
          <p:nvPr/>
        </p:nvSpPr>
        <p:spPr>
          <a:xfrm>
            <a:off x="3826933" y="8696425"/>
            <a:ext cx="2054103" cy="1621857"/>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Application is rejected, the </a:t>
            </a:r>
            <a:r>
              <a:rPr lang="en-US" sz="1000" dirty="0">
                <a:solidFill>
                  <a:srgbClr val="B7BF35"/>
                </a:solidFill>
                <a:latin typeface="Verdana" panose="020B0604030504040204" pitchFamily="34" charset="0"/>
                <a:ea typeface="Verdana" panose="020B0604030504040204" pitchFamily="34" charset="0"/>
              </a:rPr>
              <a:t>late penalty policy </a:t>
            </a:r>
            <a:r>
              <a:rPr lang="en-US" sz="1000" dirty="0">
                <a:solidFill>
                  <a:schemeClr val="tx1"/>
                </a:solidFill>
                <a:latin typeface="Verdana" panose="020B0604030504040204" pitchFamily="34" charset="0"/>
                <a:ea typeface="Verdana" panose="020B0604030504040204" pitchFamily="34" charset="0"/>
              </a:rPr>
              <a:t>will be implemented.</a:t>
            </a:r>
            <a:endParaRPr lang="en-GB" sz="1000" dirty="0">
              <a:solidFill>
                <a:schemeClr val="tx1"/>
              </a:solidFill>
              <a:latin typeface="Verdana" panose="020B0604030504040204" pitchFamily="34" charset="0"/>
              <a:ea typeface="Verdana" panose="020B0604030504040204" pitchFamily="34" charset="0"/>
            </a:endParaRPr>
          </a:p>
        </p:txBody>
      </p:sp>
      <p:cxnSp>
        <p:nvCxnSpPr>
          <p:cNvPr id="3" name="Straight Arrow Connector 2">
            <a:extLst>
              <a:ext uri="{FF2B5EF4-FFF2-40B4-BE49-F238E27FC236}">
                <a16:creationId xmlns:a16="http://schemas.microsoft.com/office/drawing/2014/main" id="{0EC200B8-26FF-4363-BE19-64B9BB8AE4CF}"/>
              </a:ext>
            </a:extLst>
          </p:cNvPr>
          <p:cNvCxnSpPr>
            <a:stCxn id="5" idx="2"/>
            <a:endCxn id="10" idx="0"/>
          </p:cNvCxnSpPr>
          <p:nvPr/>
        </p:nvCxnSpPr>
        <p:spPr>
          <a:xfrm>
            <a:off x="6211096" y="1176882"/>
            <a:ext cx="24455" cy="516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Diamond 64">
            <a:extLst>
              <a:ext uri="{FF2B5EF4-FFF2-40B4-BE49-F238E27FC236}">
                <a16:creationId xmlns:a16="http://schemas.microsoft.com/office/drawing/2014/main" id="{11505DAD-E57E-40FD-8A43-225F5E3C6D0A}"/>
              </a:ext>
            </a:extLst>
          </p:cNvPr>
          <p:cNvSpPr/>
          <p:nvPr/>
        </p:nvSpPr>
        <p:spPr>
          <a:xfrm>
            <a:off x="928125" y="13397832"/>
            <a:ext cx="2340008" cy="1630501"/>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The Registrar can uphold the appeal, in which case the decision of the ECP will be amended.</a:t>
            </a:r>
            <a:endParaRPr lang="en-GB" sz="1000" dirty="0">
              <a:solidFill>
                <a:schemeClr val="tx1"/>
              </a:solidFill>
              <a:latin typeface="Verdana" panose="020B0604030504040204" pitchFamily="34" charset="0"/>
              <a:ea typeface="Verdana" panose="020B0604030504040204" pitchFamily="34" charset="0"/>
            </a:endParaRPr>
          </a:p>
        </p:txBody>
      </p:sp>
      <p:sp>
        <p:nvSpPr>
          <p:cNvPr id="73" name="Diamond 72">
            <a:extLst>
              <a:ext uri="{FF2B5EF4-FFF2-40B4-BE49-F238E27FC236}">
                <a16:creationId xmlns:a16="http://schemas.microsoft.com/office/drawing/2014/main" id="{12B80DBF-8AF5-480E-AF2F-34C2615871CD}"/>
              </a:ext>
            </a:extLst>
          </p:cNvPr>
          <p:cNvSpPr/>
          <p:nvPr/>
        </p:nvSpPr>
        <p:spPr>
          <a:xfrm>
            <a:off x="9304868" y="13338565"/>
            <a:ext cx="3048000" cy="2257035"/>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The Registrar can issue a completion of procedures (COP) letter and inform that there are no grounds for appeal. The letter will provide information on appealing to the OIA.</a:t>
            </a:r>
            <a:endParaRPr lang="en-GB" sz="1000" dirty="0">
              <a:solidFill>
                <a:schemeClr val="tx1"/>
              </a:solidFill>
              <a:latin typeface="Verdana" panose="020B0604030504040204" pitchFamily="34" charset="0"/>
              <a:ea typeface="Verdana" panose="020B0604030504040204" pitchFamily="34" charset="0"/>
            </a:endParaRPr>
          </a:p>
        </p:txBody>
      </p:sp>
      <p:sp>
        <p:nvSpPr>
          <p:cNvPr id="74" name="Diamond 73">
            <a:extLst>
              <a:ext uri="{FF2B5EF4-FFF2-40B4-BE49-F238E27FC236}">
                <a16:creationId xmlns:a16="http://schemas.microsoft.com/office/drawing/2014/main" id="{E1EBB1CA-C2EE-446E-9ED2-2A01BB2BDC53}"/>
              </a:ext>
            </a:extLst>
          </p:cNvPr>
          <p:cNvSpPr/>
          <p:nvPr/>
        </p:nvSpPr>
        <p:spPr>
          <a:xfrm>
            <a:off x="6439925" y="13986934"/>
            <a:ext cx="2263807" cy="1540934"/>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ECAB decide to reject the appeal issuing a completion of procedures (COP) letter.</a:t>
            </a:r>
            <a:endParaRPr lang="en-GB" sz="1000" dirty="0">
              <a:solidFill>
                <a:schemeClr val="tx1"/>
              </a:solidFill>
              <a:latin typeface="Verdana" panose="020B0604030504040204" pitchFamily="34" charset="0"/>
              <a:ea typeface="Verdana" panose="020B0604030504040204" pitchFamily="34" charset="0"/>
            </a:endParaRPr>
          </a:p>
        </p:txBody>
      </p:sp>
      <p:sp>
        <p:nvSpPr>
          <p:cNvPr id="75" name="Diamond 74">
            <a:extLst>
              <a:ext uri="{FF2B5EF4-FFF2-40B4-BE49-F238E27FC236}">
                <a16:creationId xmlns:a16="http://schemas.microsoft.com/office/drawing/2014/main" id="{87E7F138-4B6D-4B98-B1C4-7D71A1FB0CB5}"/>
              </a:ext>
            </a:extLst>
          </p:cNvPr>
          <p:cNvSpPr/>
          <p:nvPr/>
        </p:nvSpPr>
        <p:spPr>
          <a:xfrm>
            <a:off x="4001525" y="14007432"/>
            <a:ext cx="2196075" cy="1554301"/>
          </a:xfrm>
          <a:prstGeom prst="diamond">
            <a:avLst/>
          </a:prstGeom>
          <a:solidFill>
            <a:schemeClr val="bg1"/>
          </a:solidFill>
          <a:ln>
            <a:solidFill>
              <a:srgbClr val="B7B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Verdana" panose="020B0604030504040204" pitchFamily="34" charset="0"/>
                <a:ea typeface="Verdana" panose="020B0604030504040204" pitchFamily="34" charset="0"/>
              </a:rPr>
              <a:t>ECAB decide to uphold the appeal and the decision of the ECP will be amended.</a:t>
            </a:r>
            <a:endParaRPr lang="en-GB" sz="1000" dirty="0">
              <a:solidFill>
                <a:schemeClr val="tx1"/>
              </a:solidFill>
              <a:latin typeface="Verdana" panose="020B0604030504040204" pitchFamily="34" charset="0"/>
              <a:ea typeface="Verdana" panose="020B0604030504040204" pitchFamily="34" charset="0"/>
            </a:endParaRPr>
          </a:p>
        </p:txBody>
      </p:sp>
      <p:cxnSp>
        <p:nvCxnSpPr>
          <p:cNvPr id="14" name="Straight Arrow Connector 13">
            <a:extLst>
              <a:ext uri="{FF2B5EF4-FFF2-40B4-BE49-F238E27FC236}">
                <a16:creationId xmlns:a16="http://schemas.microsoft.com/office/drawing/2014/main" id="{65CA0730-FDCD-4C2C-A720-13589BE2B1F7}"/>
              </a:ext>
            </a:extLst>
          </p:cNvPr>
          <p:cNvCxnSpPr/>
          <p:nvPr/>
        </p:nvCxnSpPr>
        <p:spPr>
          <a:xfrm>
            <a:off x="8077200" y="15197667"/>
            <a:ext cx="482600" cy="474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78DF7124-D4C7-4B77-98BB-7A294B2C0FC3}"/>
              </a:ext>
            </a:extLst>
          </p:cNvPr>
          <p:cNvCxnSpPr>
            <a:stCxn id="35" idx="2"/>
          </p:cNvCxnSpPr>
          <p:nvPr/>
        </p:nvCxnSpPr>
        <p:spPr>
          <a:xfrm rot="5400000">
            <a:off x="5673498" y="13634840"/>
            <a:ext cx="537530" cy="75932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C021A8D3-5D01-4F42-8E39-F17179AAFB6B}"/>
              </a:ext>
            </a:extLst>
          </p:cNvPr>
          <p:cNvCxnSpPr>
            <a:stCxn id="35" idx="2"/>
          </p:cNvCxnSpPr>
          <p:nvPr/>
        </p:nvCxnSpPr>
        <p:spPr>
          <a:xfrm rot="16200000" flipH="1">
            <a:off x="6376231" y="13691431"/>
            <a:ext cx="571396" cy="68000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35288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456</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Magnus</dc:creator>
  <cp:lastModifiedBy>John Magnus</cp:lastModifiedBy>
  <cp:revision>11</cp:revision>
  <dcterms:created xsi:type="dcterms:W3CDTF">2021-11-29T11:39:48Z</dcterms:created>
  <dcterms:modified xsi:type="dcterms:W3CDTF">2022-02-15T15:24:29Z</dcterms:modified>
</cp:coreProperties>
</file>