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Trebuchet MS" panose="020B0603020202020204" pitchFamily="34" charset="0"/>
      <p:regular r:id="rId11"/>
      <p:bold r:id="rId12"/>
      <p:italic r:id="rId13"/>
      <p:boldItalic r:id="rId14"/>
    </p:embeddedFon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Century Schoolbook" panose="02040604050505020304" pitchFamily="18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59237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ae5e03cea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89" name="Google Shape;89;g4ae5e03ce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Google Shape;90;g4ae5e03ce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ae5e03cea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4ae5e03cea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ae5e03cea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4ae5e03cea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ae5e03cea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4ae5e03cea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ae5e03cea_1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4ae5e03cea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ae5e03cea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4ae5e03cea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ae5e03cea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4ae5e03cea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ae5e03cea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4ae5e03cea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 rtl="0">
              <a:spcBef>
                <a:spcPts val="600"/>
              </a:spcBef>
              <a:spcAft>
                <a:spcPts val="0"/>
              </a:spcAft>
              <a:buSzPts val="1260"/>
              <a:buChar char="●"/>
              <a:defRPr/>
            </a:lvl1pPr>
            <a:lvl2pPr marL="914400" lvl="1" indent="-320040" algn="l" rtl="0">
              <a:spcBef>
                <a:spcPts val="1600"/>
              </a:spcBef>
              <a:spcAft>
                <a:spcPts val="0"/>
              </a:spcAft>
              <a:buSzPts val="1440"/>
              <a:buChar char="○"/>
              <a:defRPr/>
            </a:lvl2pPr>
            <a:lvl3pPr marL="1371600" lvl="2" indent="-297180" algn="l" rtl="0">
              <a:spcBef>
                <a:spcPts val="1600"/>
              </a:spcBef>
              <a:spcAft>
                <a:spcPts val="0"/>
              </a:spcAft>
              <a:buSzPts val="1080"/>
              <a:buChar char="■"/>
              <a:defRPr/>
            </a:lvl3pPr>
            <a:lvl4pPr marL="1828800" lvl="3" indent="-297180" algn="l" rtl="0">
              <a:spcBef>
                <a:spcPts val="1600"/>
              </a:spcBef>
              <a:spcAft>
                <a:spcPts val="0"/>
              </a:spcAft>
              <a:buSzPts val="1080"/>
              <a:buChar char="●"/>
              <a:defRPr/>
            </a:lvl4pPr>
            <a:lvl5pPr marL="2286000" lvl="4" indent="-306323" algn="l" rtl="0">
              <a:spcBef>
                <a:spcPts val="1600"/>
              </a:spcBef>
              <a:spcAft>
                <a:spcPts val="0"/>
              </a:spcAft>
              <a:buSzPts val="1224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297179" algn="l" rtl="0">
              <a:spcBef>
                <a:spcPts val="1600"/>
              </a:spcBef>
              <a:spcAft>
                <a:spcPts val="0"/>
              </a:spcAft>
              <a:buSzPts val="108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8129016" y="4300538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 rot="5400000">
            <a:off x="7390266" y="2757240"/>
            <a:ext cx="24003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311708" y="1640831"/>
            <a:ext cx="85206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entury Schoolbook"/>
              <a:buNone/>
            </a:pPr>
            <a:r>
              <a:rPr lang="en" sz="4400"/>
              <a:t>School Certificate in Philosophy</a:t>
            </a: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entury Schoolbook"/>
              <a:buNone/>
            </a:pP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entury Schoolbook"/>
              <a:buNone/>
            </a:pPr>
            <a:r>
              <a:rPr lang="en" sz="4400"/>
              <a:t>Philosophy Project</a:t>
            </a:r>
            <a:endParaRPr sz="4400"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254725" y="2776694"/>
            <a:ext cx="85206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1260"/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" dirty="0"/>
              <a:t>What happens?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323850" y="1168003"/>
            <a:ext cx="8228013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entury Schoolbook"/>
              <a:buNone/>
            </a:pPr>
            <a:r>
              <a:rPr lang="en" sz="2000" b="1" dirty="0"/>
              <a:t>Philosophical Foundations</a:t>
            </a:r>
            <a:endParaRPr b="1" dirty="0"/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</a:pPr>
            <a:r>
              <a:rPr lang="en" sz="2000" dirty="0"/>
              <a:t>Introductory activities exploring philosophical ideas. </a:t>
            </a:r>
            <a:endParaRPr sz="2000" dirty="0"/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</a:pPr>
            <a:r>
              <a:rPr lang="en" sz="2000" b="1" dirty="0"/>
              <a:t>Philosophical Debates</a:t>
            </a:r>
            <a:endParaRPr sz="2000" b="1" dirty="0"/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</a:pPr>
            <a:r>
              <a:rPr lang="en" sz="2000" dirty="0"/>
              <a:t>Choose a topic to explore </a:t>
            </a:r>
            <a:endParaRPr sz="2000" dirty="0"/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</a:pPr>
            <a:r>
              <a:rPr lang="en" sz="2000" b="1" dirty="0"/>
              <a:t>Philosophy Project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/>
              <a:t> 	</a:t>
            </a:r>
            <a:r>
              <a:rPr lang="en" sz="1400" dirty="0"/>
              <a:t>P</a:t>
            </a:r>
            <a:r>
              <a:rPr lang="en" sz="1400" dirty="0" smtClean="0"/>
              <a:t>lanning </a:t>
            </a:r>
            <a:r>
              <a:rPr lang="en" sz="1400" dirty="0"/>
              <a:t>form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 smtClean="0"/>
              <a:t>	Introduction (100 words)</a:t>
            </a:r>
            <a:r>
              <a:rPr lang="en" sz="1400" dirty="0"/>
              <a:t>	</a:t>
            </a:r>
            <a:endParaRPr lang="en" sz="1400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 smtClean="0"/>
              <a:t>	R</a:t>
            </a:r>
            <a:r>
              <a:rPr lang="en" sz="1400" dirty="0" smtClean="0"/>
              <a:t>esearch (</a:t>
            </a:r>
            <a:r>
              <a:rPr lang="en" sz="1400" dirty="0" smtClean="0"/>
              <a:t>750</a:t>
            </a:r>
            <a:r>
              <a:rPr lang="en" sz="1400" dirty="0" smtClean="0"/>
              <a:t> </a:t>
            </a:r>
            <a:r>
              <a:rPr lang="en" sz="1400" dirty="0"/>
              <a:t>words, 10 - 12 sources)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/>
              <a:t>	Discuss arguments (</a:t>
            </a:r>
            <a:r>
              <a:rPr lang="en" sz="1400" dirty="0" smtClean="0"/>
              <a:t>800 -1000 </a:t>
            </a:r>
            <a:r>
              <a:rPr lang="en" sz="1400" dirty="0"/>
              <a:t>words)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/>
              <a:t>	Conclusion </a:t>
            </a:r>
            <a:r>
              <a:rPr lang="en" sz="1400" dirty="0" smtClean="0"/>
              <a:t>(50 - 100 </a:t>
            </a:r>
            <a:r>
              <a:rPr lang="en" sz="1400" dirty="0"/>
              <a:t>words</a:t>
            </a:r>
            <a:r>
              <a:rPr lang="en" sz="1400" dirty="0" smtClean="0"/>
              <a:t>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 smtClean="0"/>
              <a:t>	Bibliography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/>
              <a:t>	</a:t>
            </a:r>
            <a:endParaRPr sz="1400" dirty="0"/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"/>
              <a:t>Good Research Questions</a:t>
            </a: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●"/>
            </a:pPr>
            <a:r>
              <a:rPr lang="en"/>
              <a:t>Pick something interesting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●"/>
            </a:pPr>
            <a:r>
              <a:rPr lang="en"/>
              <a:t>Pick something you can find research material on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●"/>
            </a:pPr>
            <a:r>
              <a:rPr lang="en"/>
              <a:t>Pick something controversial, where you can argue for your point of view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●"/>
            </a:pPr>
            <a:r>
              <a:rPr lang="en"/>
              <a:t>Pick something which is important to society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1600"/>
              </a:spcAft>
              <a:buSzPts val="1680"/>
              <a:buFont typeface="Century Schoolbook"/>
              <a:buNone/>
            </a:pPr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3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" dirty="0"/>
              <a:t>Sample Project Titles</a:t>
            </a:r>
            <a:endParaRPr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●"/>
            </a:pPr>
            <a:r>
              <a:rPr lang="en" dirty="0"/>
              <a:t>Should sportsmen and sportswomen be paid the same?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●"/>
            </a:pPr>
            <a:r>
              <a:rPr lang="en" dirty="0"/>
              <a:t>Should </a:t>
            </a:r>
            <a:r>
              <a:rPr lang="en" dirty="0" smtClean="0"/>
              <a:t>sport be compulsory in schools?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●"/>
            </a:pPr>
            <a:r>
              <a:rPr lang="en" dirty="0"/>
              <a:t>Should </a:t>
            </a:r>
            <a:r>
              <a:rPr lang="en" dirty="0" smtClean="0"/>
              <a:t>experiments on </a:t>
            </a:r>
            <a:r>
              <a:rPr lang="en" dirty="0" smtClean="0"/>
              <a:t>human embryos be banned?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●"/>
            </a:pPr>
            <a:r>
              <a:rPr lang="en" dirty="0"/>
              <a:t>Is gender fixed or chosen?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●"/>
            </a:pPr>
            <a:r>
              <a:rPr lang="en" dirty="0"/>
              <a:t>Should we change our lifestyle to save the planet?</a:t>
            </a:r>
            <a:endParaRPr dirty="0"/>
          </a:p>
          <a:p>
            <a:pPr marL="274320" lvl="0" indent="-274320" algn="l" rtl="0">
              <a:spcBef>
                <a:spcPts val="1600"/>
              </a:spcBef>
              <a:spcAft>
                <a:spcPts val="0"/>
              </a:spcAft>
              <a:buSzPts val="1680"/>
              <a:buChar char="●"/>
            </a:pPr>
            <a:r>
              <a:rPr lang="en" dirty="0"/>
              <a:t>Can I make a film to explore the theme of personal identity?</a:t>
            </a:r>
            <a:endParaRPr dirty="0"/>
          </a:p>
          <a:p>
            <a:pPr marL="274320" lvl="0" indent="-274320" algn="l" rtl="0">
              <a:spcBef>
                <a:spcPts val="1600"/>
              </a:spcBef>
              <a:spcAft>
                <a:spcPts val="0"/>
              </a:spcAft>
              <a:buSzPts val="1680"/>
              <a:buChar char="●"/>
            </a:pPr>
            <a:r>
              <a:rPr lang="en" dirty="0"/>
              <a:t>Can I make a presentation to explore the question ‘What is truth?’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4" name="Google Shape;114;p17"/>
          <p:cNvSpPr txBox="1">
            <a:spLocks noGrp="1"/>
          </p:cNvSpPr>
          <p:nvPr>
            <p:ph type="sldNum" idx="12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4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323850" y="141685"/>
            <a:ext cx="2592388" cy="276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"/>
              <a:t>Assessment Criteria</a:t>
            </a:r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" sz="1400" b="1" u="sng"/>
              <a:t>Grades 1 – 3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There is some evidence of project management and a limited degree of commitment is shown.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An aim for the project is discernible and  a question is chosen.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Most of the source material is collated rather than analysed and some of it is not useful or relevant to the chosen question.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source range is modest (up to 6 sources) and the sources tend to be easy to access website with only limited academic content.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There is some presentation of arguments and a conclusion is given.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1600"/>
              </a:spcAft>
              <a:buSzPts val="1680"/>
              <a:buNone/>
            </a:pP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"/>
              <a:t>Assessment criteria</a:t>
            </a:r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" sz="1400" b="1" u="sng"/>
              <a:t>Grades 4 – 6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Project management is reasonable, with some degree of commitment shown.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There is a reasonably clear aim and some thought goes into the choice of question.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There is some analysis of source material and it is largely relevant to their chosen question.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There is a reasonable range of sources (7 – 9) and some of these have some reasonable academic content.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project includes some background and presentation of arguments for and against.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There is a reasonably clear conclusion</a:t>
            </a:r>
            <a:endParaRPr sz="1400"/>
          </a:p>
          <a:p>
            <a:pPr marL="274320" lvl="0" indent="-167640" algn="l" rtl="0">
              <a:spcBef>
                <a:spcPts val="600"/>
              </a:spcBef>
              <a:spcAft>
                <a:spcPts val="1600"/>
              </a:spcAft>
              <a:buSzPts val="1680"/>
              <a:buNone/>
            </a:pP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"/>
              <a:t>Assessment criteria</a:t>
            </a: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" sz="1400" b="1" u="sng"/>
              <a:t>Grade 7 – 9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An impressively managed project, showing commitment and dedication throughout, with a clearly focused aim and careful thought about the choice of question.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Sources are analysed carefully (not simply summarized) in connection with the chosen question.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Sources are carefully and fully referenced and the bibliography is complete.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student shows care in their choice of sources and uses a good range (10 – 12; not simply easy to access websites but sources with good academic content).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They explain the background to the question and summarize arguments for and against in a clear, logical manner. </a:t>
            </a:r>
            <a:endParaRPr sz="1400"/>
          </a:p>
          <a:p>
            <a:pPr marL="274320" lvl="0" indent="-28321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They state a clear conclusion which can be defended using the evidence provided.</a:t>
            </a:r>
            <a:endParaRPr sz="1400"/>
          </a:p>
          <a:p>
            <a:pPr marL="274320" lvl="0" indent="-167640" algn="l" rtl="0">
              <a:spcBef>
                <a:spcPts val="600"/>
              </a:spcBef>
              <a:spcAft>
                <a:spcPts val="1600"/>
              </a:spcAft>
              <a:buSzPts val="1680"/>
              <a:buNone/>
            </a:pP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"/>
              <a:t>What you actually have to do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●"/>
            </a:pPr>
            <a:r>
              <a:rPr lang="en" dirty="0"/>
              <a:t>Follow the guidance in the </a:t>
            </a:r>
            <a:r>
              <a:rPr lang="en" dirty="0" smtClean="0"/>
              <a:t>Course Proforma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1600"/>
              </a:spcAft>
              <a:buSzPts val="1680"/>
              <a:buFont typeface="Century Schoolbook"/>
              <a:buNone/>
            </a:pPr>
            <a:endParaRPr dirty="0"/>
          </a:p>
        </p:txBody>
      </p:sp>
      <p:sp>
        <p:nvSpPr>
          <p:cNvPr id="140" name="Google Shape;140;p21"/>
          <p:cNvSpPr txBox="1">
            <a:spLocks noGrp="1"/>
          </p:cNvSpPr>
          <p:nvPr>
            <p:ph type="sldNum" idx="12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8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323850" y="141685"/>
            <a:ext cx="2592388" cy="276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463</Words>
  <Application>Microsoft Office PowerPoint</Application>
  <PresentationFormat>On-screen Show (16:9)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Roboto</vt:lpstr>
      <vt:lpstr>Century Schoolbook</vt:lpstr>
      <vt:lpstr>Geometric</vt:lpstr>
      <vt:lpstr>School Certificate in Philosophy  Philosophy Project</vt:lpstr>
      <vt:lpstr>What happens?</vt:lpstr>
      <vt:lpstr>Good Research Questions</vt:lpstr>
      <vt:lpstr>Sample Project Titles</vt:lpstr>
      <vt:lpstr>Assessment Criteria</vt:lpstr>
      <vt:lpstr>Assessment criteria</vt:lpstr>
      <vt:lpstr>Assessment criteria</vt:lpstr>
      <vt:lpstr>What you actually have to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Certificate in Philosophy  Philosophy Project</dc:title>
  <dc:creator>John</dc:creator>
  <cp:lastModifiedBy>John Taylor</cp:lastModifiedBy>
  <cp:revision>4</cp:revision>
  <dcterms:modified xsi:type="dcterms:W3CDTF">2019-07-15T13:08:04Z</dcterms:modified>
</cp:coreProperties>
</file>